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3.fntdata"/><Relationship Id="rId18" Type="http://schemas.openxmlformats.org/officeDocument/2006/relationships/font" Target="fonts/font18.fntdata"/><Relationship Id="rId26" Type="http://schemas.openxmlformats.org/officeDocument/2006/relationships/font" Target="fonts/font26.fntdata"/><Relationship Id="rId39" Type="http://schemas.openxmlformats.org/officeDocument/2006/relationships/slide" Target="slides/slide12.xml"/><Relationship Id="rId21" Type="http://schemas.openxmlformats.org/officeDocument/2006/relationships/font" Target="fonts/font21.fntdata"/><Relationship Id="rId34" Type="http://schemas.openxmlformats.org/officeDocument/2006/relationships/slide" Target="slides/slide7.xml"/><Relationship Id="rId42" Type="http://schemas.openxmlformats.org/officeDocument/2006/relationships/slide" Target="slides/slide15.xml"/><Relationship Id="rId7" Type="http://schemas.openxmlformats.org/officeDocument/2006/relationships/font" Target="fonts/font7.fntdata"/><Relationship Id="rId16" Type="http://schemas.openxmlformats.org/officeDocument/2006/relationships/font" Target="fonts/font16.fntdata"/><Relationship Id="rId2" Type="http://schemas.openxmlformats.org/officeDocument/2006/relationships/presProps" Target="presProps.xml"/><Relationship Id="rId20" Type="http://schemas.openxmlformats.org/officeDocument/2006/relationships/font" Target="fonts/font20.fntdata"/><Relationship Id="rId29" Type="http://schemas.openxmlformats.org/officeDocument/2006/relationships/slide" Target="slides/slide2.xml"/><Relationship Id="rId41" Type="http://schemas.openxmlformats.org/officeDocument/2006/relationships/slide" Target="slides/slide14.xml"/><Relationship Id="rId1" Type="http://schemas.openxmlformats.org/officeDocument/2006/relationships/slideMaster" Target="slideMasters/slideMaster1.xml"/><Relationship Id="rId11" Type="http://schemas.openxmlformats.org/officeDocument/2006/relationships/font" Target="fonts/font11.fntdata"/><Relationship Id="rId24" Type="http://schemas.openxmlformats.org/officeDocument/2006/relationships/font" Target="fonts/font24.fntdata"/><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6" Type="http://schemas.openxmlformats.org/officeDocument/2006/relationships/font" Target="fonts/font6.fntdata"/><Relationship Id="rId15" Type="http://schemas.openxmlformats.org/officeDocument/2006/relationships/font" Target="fonts/font15.fntdata"/><Relationship Id="rId23" Type="http://schemas.openxmlformats.org/officeDocument/2006/relationships/font" Target="fonts/font23.fntdata"/><Relationship Id="rId28" Type="http://schemas.openxmlformats.org/officeDocument/2006/relationships/slide" Target="slides/slide1.xml"/><Relationship Id="rId36" Type="http://schemas.openxmlformats.org/officeDocument/2006/relationships/slide" Target="slides/slide9.xml"/><Relationship Id="rId5" Type="http://schemas.openxmlformats.org/officeDocument/2006/relationships/tableStyles" Target="tableStyles.xml"/><Relationship Id="rId10" Type="http://schemas.openxmlformats.org/officeDocument/2006/relationships/font" Target="fonts/font10.fntdata"/><Relationship Id="rId19" Type="http://schemas.openxmlformats.org/officeDocument/2006/relationships/font" Target="fonts/font19.fntdata"/><Relationship Id="rId31" Type="http://schemas.openxmlformats.org/officeDocument/2006/relationships/slide" Target="slides/slide4.xml"/><Relationship Id="rId44" Type="http://schemas.openxmlformats.org/officeDocument/2006/relationships/customXml" Target="../customXml/item2.xml"/><Relationship Id="rId14" Type="http://schemas.openxmlformats.org/officeDocument/2006/relationships/font" Target="fonts/font14.fntdata"/><Relationship Id="rId22" Type="http://schemas.openxmlformats.org/officeDocument/2006/relationships/font" Target="fonts/font22.fntdata"/><Relationship Id="rId27" Type="http://schemas.openxmlformats.org/officeDocument/2006/relationships/font" Target="fonts/font27.fntdata"/><Relationship Id="rId30" Type="http://schemas.openxmlformats.org/officeDocument/2006/relationships/slide" Target="slides/slide3.xml"/><Relationship Id="rId35" Type="http://schemas.openxmlformats.org/officeDocument/2006/relationships/slide" Target="slides/slide8.xml"/><Relationship Id="rId4" Type="http://schemas.openxmlformats.org/officeDocument/2006/relationships/theme" Target="theme/theme1.xml"/><Relationship Id="rId9" Type="http://schemas.openxmlformats.org/officeDocument/2006/relationships/font" Target="fonts/font9.fntdata"/><Relationship Id="rId43" Type="http://schemas.openxmlformats.org/officeDocument/2006/relationships/customXml" Target="../customXml/item1.xml"/><Relationship Id="rId8" Type="http://schemas.openxmlformats.org/officeDocument/2006/relationships/font" Target="fonts/font8.fntdata"/><Relationship Id="rId3" Type="http://schemas.openxmlformats.org/officeDocument/2006/relationships/viewProps" Target="viewProps.xml"/><Relationship Id="rId12" Type="http://schemas.openxmlformats.org/officeDocument/2006/relationships/font" Target="fonts/font12.fntdata"/><Relationship Id="rId17" Type="http://schemas.openxmlformats.org/officeDocument/2006/relationships/font" Target="fonts/font17.fntdata"/><Relationship Id="rId25" Type="http://schemas.openxmlformats.org/officeDocument/2006/relationships/font" Target="fonts/font25.fntdata"/><Relationship Id="rId33" Type="http://schemas.openxmlformats.org/officeDocument/2006/relationships/slide" Target="slides/slide6.xml"/><Relationship Id="rId38" Type="http://schemas.openxmlformats.org/officeDocument/2006/relationships/slide" Target="slides/slide11.xml"/></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216AD9"/>
        </a:solidFill>
      </p:bgPr>
    </p:bg>
    <p:spTree>
      <p:nvGrpSpPr>
        <p:cNvPr id="1" name=""/>
        <p:cNvGrpSpPr/>
        <p:nvPr/>
      </p:nvGrpSpPr>
      <p:grpSpPr>
        <a:xfrm>
          <a:off x="0" y="0"/>
          <a:ext cx="0" cy="0"/>
          <a:chOff x="0" y="0"/>
          <a:chExt cx="0" cy="0"/>
        </a:xfrm>
      </p:grpSpPr>
      <p:sp>
        <p:nvSpPr>
          <p:cNvPr name="TextBox 2" id="2"/>
          <p:cNvSpPr txBox="true"/>
          <p:nvPr/>
        </p:nvSpPr>
        <p:spPr>
          <a:xfrm rot="0">
            <a:off x="1028700" y="1861167"/>
            <a:ext cx="7248985" cy="3905250"/>
          </a:xfrm>
          <a:prstGeom prst="rect">
            <a:avLst/>
          </a:prstGeom>
        </p:spPr>
        <p:txBody>
          <a:bodyPr anchor="t" rtlCol="false" tIns="0" lIns="0" bIns="0" rIns="0">
            <a:spAutoFit/>
          </a:bodyPr>
          <a:lstStyle/>
          <a:p>
            <a:pPr>
              <a:lnSpc>
                <a:spcPts val="10080"/>
              </a:lnSpc>
            </a:pPr>
            <a:r>
              <a:rPr lang="en-US" sz="8400" spc="-268">
                <a:solidFill>
                  <a:srgbClr val="FFFFFF"/>
                </a:solidFill>
                <a:latin typeface="Poppins Semi-Bold"/>
              </a:rPr>
              <a:t>CMM levels and KPAs at each level.</a:t>
            </a:r>
          </a:p>
        </p:txBody>
      </p:sp>
      <p:sp>
        <p:nvSpPr>
          <p:cNvPr name="TextBox 3" id="3"/>
          <p:cNvSpPr txBox="true"/>
          <p:nvPr/>
        </p:nvSpPr>
        <p:spPr>
          <a:xfrm rot="0">
            <a:off x="1427799" y="6736029"/>
            <a:ext cx="6450787" cy="609600"/>
          </a:xfrm>
          <a:prstGeom prst="rect">
            <a:avLst/>
          </a:prstGeom>
        </p:spPr>
        <p:txBody>
          <a:bodyPr anchor="t" rtlCol="false" tIns="0" lIns="0" bIns="0" rIns="0">
            <a:spAutoFit/>
          </a:bodyPr>
          <a:lstStyle/>
          <a:p>
            <a:pPr>
              <a:lnSpc>
                <a:spcPts val="2399"/>
              </a:lnSpc>
            </a:pPr>
            <a:r>
              <a:rPr lang="en-US" sz="1999" spc="779">
                <a:solidFill>
                  <a:srgbClr val="FFFFFF"/>
                </a:solidFill>
                <a:latin typeface="Poppins"/>
              </a:rPr>
              <a:t>BY MUGDHA SAWALAPURKAR</a:t>
            </a:r>
          </a:p>
          <a:p>
            <a:pPr algn="ctr">
              <a:lnSpc>
                <a:spcPts val="2399"/>
              </a:lnSpc>
            </a:pPr>
            <a:r>
              <a:rPr lang="en-US" sz="1999" spc="779">
                <a:solidFill>
                  <a:srgbClr val="FFFFFF"/>
                </a:solidFill>
                <a:latin typeface="Poppins"/>
              </a:rPr>
              <a:t>21101A0004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321809" y="1785553"/>
            <a:ext cx="8822191" cy="6715893"/>
          </a:xfrm>
          <a:custGeom>
            <a:avLst/>
            <a:gdLst/>
            <a:ahLst/>
            <a:cxnLst/>
            <a:rect r="r" b="b" t="t" l="l"/>
            <a:pathLst>
              <a:path h="6715893" w="8822191">
                <a:moveTo>
                  <a:pt x="0" y="0"/>
                </a:moveTo>
                <a:lnTo>
                  <a:pt x="8822191" y="0"/>
                </a:lnTo>
                <a:lnTo>
                  <a:pt x="8822191" y="6715894"/>
                </a:lnTo>
                <a:lnTo>
                  <a:pt x="0" y="6715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349724" y="614709"/>
            <a:ext cx="6755970" cy="2600325"/>
          </a:xfrm>
          <a:prstGeom prst="rect">
            <a:avLst/>
          </a:prstGeom>
        </p:spPr>
        <p:txBody>
          <a:bodyPr anchor="t" rtlCol="false" tIns="0" lIns="0" bIns="0" rIns="0">
            <a:spAutoFit/>
          </a:bodyPr>
          <a:lstStyle/>
          <a:p>
            <a:pPr>
              <a:lnSpc>
                <a:spcPts val="6720"/>
              </a:lnSpc>
            </a:pPr>
            <a:r>
              <a:rPr lang="en-US" sz="5600" spc="-179">
                <a:solidFill>
                  <a:srgbClr val="FFFFFF"/>
                </a:solidFill>
                <a:latin typeface="Poppins"/>
              </a:rPr>
              <a:t>Level 3: Defined KPA</a:t>
            </a:r>
          </a:p>
          <a:p>
            <a:pPr>
              <a:lnSpc>
                <a:spcPts val="6720"/>
              </a:lnSpc>
            </a:pPr>
          </a:p>
          <a:p>
            <a:pPr>
              <a:lnSpc>
                <a:spcPts val="6720"/>
              </a:lnSpc>
            </a:pPr>
          </a:p>
        </p:txBody>
      </p:sp>
      <p:sp>
        <p:nvSpPr>
          <p:cNvPr name="TextBox 4" id="4"/>
          <p:cNvSpPr txBox="true"/>
          <p:nvPr/>
        </p:nvSpPr>
        <p:spPr>
          <a:xfrm rot="0">
            <a:off x="10349724" y="1585528"/>
            <a:ext cx="6909576" cy="6203339"/>
          </a:xfrm>
          <a:prstGeom prst="rect">
            <a:avLst/>
          </a:prstGeom>
        </p:spPr>
        <p:txBody>
          <a:bodyPr anchor="t" rtlCol="false" tIns="0" lIns="0" bIns="0" rIns="0">
            <a:spAutoFit/>
          </a:bodyPr>
          <a:lstStyle/>
          <a:p>
            <a:pPr>
              <a:lnSpc>
                <a:spcPts val="6191"/>
              </a:lnSpc>
            </a:pPr>
            <a:r>
              <a:rPr lang="en-US" sz="3642" spc="-116">
                <a:solidFill>
                  <a:srgbClr val="FFFFFF"/>
                </a:solidFill>
                <a:latin typeface="Poppins"/>
              </a:rPr>
              <a:t>Organization Process Focus</a:t>
            </a:r>
          </a:p>
          <a:p>
            <a:pPr>
              <a:lnSpc>
                <a:spcPts val="6191"/>
              </a:lnSpc>
            </a:pPr>
            <a:r>
              <a:rPr lang="en-US" sz="3642" spc="-116">
                <a:solidFill>
                  <a:srgbClr val="FFFFFF"/>
                </a:solidFill>
                <a:latin typeface="Poppins"/>
              </a:rPr>
              <a:t>Organization Process Definition</a:t>
            </a:r>
          </a:p>
          <a:p>
            <a:pPr>
              <a:lnSpc>
                <a:spcPts val="6191"/>
              </a:lnSpc>
            </a:pPr>
            <a:r>
              <a:rPr lang="en-US" sz="3642" spc="-116">
                <a:solidFill>
                  <a:srgbClr val="FFFFFF"/>
                </a:solidFill>
                <a:latin typeface="Poppins"/>
              </a:rPr>
              <a:t>Training Program</a:t>
            </a:r>
          </a:p>
          <a:p>
            <a:pPr>
              <a:lnSpc>
                <a:spcPts val="6191"/>
              </a:lnSpc>
            </a:pPr>
            <a:r>
              <a:rPr lang="en-US" sz="3642" spc="-116">
                <a:solidFill>
                  <a:srgbClr val="FFFFFF"/>
                </a:solidFill>
                <a:latin typeface="Poppins"/>
              </a:rPr>
              <a:t>Integrated Project Management</a:t>
            </a:r>
          </a:p>
          <a:p>
            <a:pPr>
              <a:lnSpc>
                <a:spcPts val="6191"/>
              </a:lnSpc>
            </a:pPr>
            <a:r>
              <a:rPr lang="en-US" sz="3642" spc="-116">
                <a:solidFill>
                  <a:srgbClr val="FFFFFF"/>
                </a:solidFill>
                <a:latin typeface="Poppins"/>
              </a:rPr>
              <a:t>Risk Management</a:t>
            </a:r>
          </a:p>
          <a:p>
            <a:pPr>
              <a:lnSpc>
                <a:spcPts val="6191"/>
              </a:lnSpc>
            </a:pPr>
            <a:r>
              <a:rPr lang="en-US" sz="3642" spc="-116">
                <a:solidFill>
                  <a:srgbClr val="FFFFFF"/>
                </a:solidFill>
                <a:latin typeface="Poppins"/>
              </a:rPr>
              <a:t>Integrated Teaming</a:t>
            </a:r>
          </a:p>
          <a:p>
            <a:pPr>
              <a:lnSpc>
                <a:spcPts val="6191"/>
              </a:lnSpc>
            </a:pPr>
            <a:r>
              <a:rPr lang="en-US" sz="3642" spc="-116">
                <a:solidFill>
                  <a:srgbClr val="FFFFFF"/>
                </a:solidFill>
                <a:latin typeface="Poppins"/>
              </a:rPr>
              <a:t>Subcontract Management</a:t>
            </a:r>
          </a:p>
        </p:txBody>
      </p:sp>
      <p:grpSp>
        <p:nvGrpSpPr>
          <p:cNvPr name="Group 5" id="5"/>
          <p:cNvGrpSpPr/>
          <p:nvPr/>
        </p:nvGrpSpPr>
        <p:grpSpPr>
          <a:xfrm rot="0">
            <a:off x="9685972" y="1990725"/>
            <a:ext cx="184785" cy="189548"/>
            <a:chOff x="0" y="0"/>
            <a:chExt cx="246380" cy="252730"/>
          </a:xfrm>
        </p:grpSpPr>
        <p:sp>
          <p:nvSpPr>
            <p:cNvPr name="Freeform 6" id="6"/>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022941"/>
            </a:solidFill>
            <a:ln cap="sq">
              <a:noFill/>
              <a:prstDash val="solid"/>
              <a:miter/>
            </a:ln>
          </p:spPr>
        </p:sp>
      </p:grpSp>
      <p:grpSp>
        <p:nvGrpSpPr>
          <p:cNvPr name="Group 7" id="7"/>
          <p:cNvGrpSpPr/>
          <p:nvPr/>
        </p:nvGrpSpPr>
        <p:grpSpPr>
          <a:xfrm rot="0">
            <a:off x="9681210" y="2734628"/>
            <a:ext cx="189548" cy="188595"/>
            <a:chOff x="0" y="0"/>
            <a:chExt cx="252730" cy="251460"/>
          </a:xfrm>
        </p:grpSpPr>
        <p:sp>
          <p:nvSpPr>
            <p:cNvPr name="Freeform 8" id="8"/>
            <p:cNvSpPr/>
            <p:nvPr/>
          </p:nvSpPr>
          <p:spPr>
            <a:xfrm flipH="false" flipV="false" rot="0">
              <a:off x="49530" y="46990"/>
              <a:ext cx="149860" cy="156210"/>
            </a:xfrm>
            <a:custGeom>
              <a:avLst/>
              <a:gdLst/>
              <a:ahLst/>
              <a:cxnLst/>
              <a:rect r="r" b="b" t="t" l="l"/>
              <a:pathLst>
                <a:path h="156210" w="149860">
                  <a:moveTo>
                    <a:pt x="149860" y="54610"/>
                  </a:moveTo>
                  <a:cubicBezTo>
                    <a:pt x="147320" y="109220"/>
                    <a:pt x="124460" y="135890"/>
                    <a:pt x="109220" y="146050"/>
                  </a:cubicBezTo>
                  <a:cubicBezTo>
                    <a:pt x="97790" y="153670"/>
                    <a:pt x="85090" y="156210"/>
                    <a:pt x="72390" y="153670"/>
                  </a:cubicBezTo>
                  <a:cubicBezTo>
                    <a:pt x="54610" y="149860"/>
                    <a:pt x="24130" y="130810"/>
                    <a:pt x="12700" y="116840"/>
                  </a:cubicBezTo>
                  <a:cubicBezTo>
                    <a:pt x="3810" y="106680"/>
                    <a:pt x="0" y="95250"/>
                    <a:pt x="1270" y="81280"/>
                  </a:cubicBezTo>
                  <a:cubicBezTo>
                    <a:pt x="2540" y="62230"/>
                    <a:pt x="13970" y="29210"/>
                    <a:pt x="30480" y="16510"/>
                  </a:cubicBezTo>
                  <a:cubicBezTo>
                    <a:pt x="46990" y="3810"/>
                    <a:pt x="82550" y="0"/>
                    <a:pt x="100330" y="3810"/>
                  </a:cubicBezTo>
                  <a:cubicBezTo>
                    <a:pt x="113030" y="6350"/>
                    <a:pt x="130810" y="22860"/>
                    <a:pt x="130810" y="22860"/>
                  </a:cubicBezTo>
                </a:path>
              </a:pathLst>
            </a:custGeom>
            <a:solidFill>
              <a:srgbClr val="022941"/>
            </a:solidFill>
            <a:ln cap="sq">
              <a:noFill/>
              <a:prstDash val="solid"/>
              <a:miter/>
            </a:ln>
          </p:spPr>
        </p:sp>
      </p:grpSp>
      <p:grpSp>
        <p:nvGrpSpPr>
          <p:cNvPr name="Group 9" id="9"/>
          <p:cNvGrpSpPr/>
          <p:nvPr/>
        </p:nvGrpSpPr>
        <p:grpSpPr>
          <a:xfrm rot="0">
            <a:off x="9661207" y="3537585"/>
            <a:ext cx="189548" cy="188595"/>
            <a:chOff x="0" y="0"/>
            <a:chExt cx="252730" cy="251460"/>
          </a:xfrm>
        </p:grpSpPr>
        <p:sp>
          <p:nvSpPr>
            <p:cNvPr name="Freeform 10" id="10"/>
            <p:cNvSpPr/>
            <p:nvPr/>
          </p:nvSpPr>
          <p:spPr>
            <a:xfrm flipH="false" flipV="false" rot="0">
              <a:off x="49530" y="46990"/>
              <a:ext cx="149860" cy="156210"/>
            </a:xfrm>
            <a:custGeom>
              <a:avLst/>
              <a:gdLst/>
              <a:ahLst/>
              <a:cxnLst/>
              <a:rect r="r" b="b" t="t" l="l"/>
              <a:pathLst>
                <a:path h="156210" w="149860">
                  <a:moveTo>
                    <a:pt x="149860" y="54610"/>
                  </a:moveTo>
                  <a:cubicBezTo>
                    <a:pt x="147320" y="107950"/>
                    <a:pt x="124460" y="135890"/>
                    <a:pt x="109220" y="146050"/>
                  </a:cubicBezTo>
                  <a:cubicBezTo>
                    <a:pt x="97790" y="153670"/>
                    <a:pt x="85090" y="156210"/>
                    <a:pt x="72390" y="153670"/>
                  </a:cubicBezTo>
                  <a:cubicBezTo>
                    <a:pt x="54610" y="149860"/>
                    <a:pt x="24130" y="130810"/>
                    <a:pt x="12700" y="116840"/>
                  </a:cubicBezTo>
                  <a:cubicBezTo>
                    <a:pt x="3810" y="106680"/>
                    <a:pt x="0" y="95250"/>
                    <a:pt x="1270" y="81280"/>
                  </a:cubicBezTo>
                  <a:cubicBezTo>
                    <a:pt x="2540" y="62230"/>
                    <a:pt x="13970" y="29210"/>
                    <a:pt x="30480" y="16510"/>
                  </a:cubicBezTo>
                  <a:cubicBezTo>
                    <a:pt x="46990" y="3810"/>
                    <a:pt x="82550" y="0"/>
                    <a:pt x="100330" y="3810"/>
                  </a:cubicBezTo>
                  <a:cubicBezTo>
                    <a:pt x="113030" y="6350"/>
                    <a:pt x="130810" y="22860"/>
                    <a:pt x="130810" y="22860"/>
                  </a:cubicBezTo>
                </a:path>
              </a:pathLst>
            </a:custGeom>
            <a:solidFill>
              <a:srgbClr val="022941"/>
            </a:solidFill>
            <a:ln cap="sq">
              <a:noFill/>
              <a:prstDash val="solid"/>
              <a:miter/>
            </a:ln>
          </p:spPr>
        </p:sp>
      </p:grpSp>
      <p:grpSp>
        <p:nvGrpSpPr>
          <p:cNvPr name="Group 11" id="11"/>
          <p:cNvGrpSpPr/>
          <p:nvPr/>
        </p:nvGrpSpPr>
        <p:grpSpPr>
          <a:xfrm rot="0">
            <a:off x="9645968" y="4360545"/>
            <a:ext cx="182880" cy="188595"/>
            <a:chOff x="0" y="0"/>
            <a:chExt cx="243840" cy="251460"/>
          </a:xfrm>
        </p:grpSpPr>
        <p:sp>
          <p:nvSpPr>
            <p:cNvPr name="Freeform 12" id="12"/>
            <p:cNvSpPr/>
            <p:nvPr/>
          </p:nvSpPr>
          <p:spPr>
            <a:xfrm flipH="false" flipV="false" rot="0">
              <a:off x="44450" y="46990"/>
              <a:ext cx="148590" cy="156210"/>
            </a:xfrm>
            <a:custGeom>
              <a:avLst/>
              <a:gdLst/>
              <a:ahLst/>
              <a:cxnLst/>
              <a:rect r="r" b="b" t="t" l="l"/>
              <a:pathLst>
                <a:path h="156210" w="148590">
                  <a:moveTo>
                    <a:pt x="148590" y="54610"/>
                  </a:moveTo>
                  <a:cubicBezTo>
                    <a:pt x="129540" y="135890"/>
                    <a:pt x="116840" y="140970"/>
                    <a:pt x="106680" y="146050"/>
                  </a:cubicBezTo>
                  <a:cubicBezTo>
                    <a:pt x="95250" y="151130"/>
                    <a:pt x="83820" y="156210"/>
                    <a:pt x="71120" y="153670"/>
                  </a:cubicBezTo>
                  <a:cubicBezTo>
                    <a:pt x="53340" y="151130"/>
                    <a:pt x="21590" y="134620"/>
                    <a:pt x="10160" y="116840"/>
                  </a:cubicBezTo>
                  <a:cubicBezTo>
                    <a:pt x="0" y="99060"/>
                    <a:pt x="1270" y="63500"/>
                    <a:pt x="6350" y="45720"/>
                  </a:cubicBezTo>
                  <a:cubicBezTo>
                    <a:pt x="10160" y="33020"/>
                    <a:pt x="17780" y="22860"/>
                    <a:pt x="29210" y="16510"/>
                  </a:cubicBezTo>
                  <a:cubicBezTo>
                    <a:pt x="45720" y="6350"/>
                    <a:pt x="81280" y="0"/>
                    <a:pt x="99060" y="3810"/>
                  </a:cubicBezTo>
                  <a:cubicBezTo>
                    <a:pt x="111760" y="6350"/>
                    <a:pt x="129540" y="22860"/>
                    <a:pt x="129540" y="22860"/>
                  </a:cubicBezTo>
                </a:path>
              </a:pathLst>
            </a:custGeom>
            <a:solidFill>
              <a:srgbClr val="022941"/>
            </a:solidFill>
            <a:ln cap="sq">
              <a:noFill/>
              <a:prstDash val="solid"/>
              <a:miter/>
            </a:ln>
          </p:spPr>
        </p:sp>
      </p:grpSp>
      <p:grpSp>
        <p:nvGrpSpPr>
          <p:cNvPr name="Group 13" id="13"/>
          <p:cNvGrpSpPr/>
          <p:nvPr/>
        </p:nvGrpSpPr>
        <p:grpSpPr>
          <a:xfrm rot="0">
            <a:off x="9685972" y="5101590"/>
            <a:ext cx="184785" cy="184785"/>
            <a:chOff x="0" y="0"/>
            <a:chExt cx="246380" cy="246380"/>
          </a:xfrm>
        </p:grpSpPr>
        <p:sp>
          <p:nvSpPr>
            <p:cNvPr name="Freeform 14" id="14"/>
            <p:cNvSpPr/>
            <p:nvPr/>
          </p:nvSpPr>
          <p:spPr>
            <a:xfrm flipH="false" flipV="false" rot="0">
              <a:off x="45720" y="49530"/>
              <a:ext cx="147320" cy="154940"/>
            </a:xfrm>
            <a:custGeom>
              <a:avLst/>
              <a:gdLst/>
              <a:ahLst/>
              <a:cxnLst/>
              <a:rect r="r" b="b" t="t" l="l"/>
              <a:pathLst>
                <a:path h="154940" w="14732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22941"/>
            </a:solidFill>
            <a:ln cap="sq">
              <a:noFill/>
              <a:prstDash val="solid"/>
              <a:miter/>
            </a:ln>
          </p:spPr>
        </p:sp>
      </p:grpSp>
      <p:grpSp>
        <p:nvGrpSpPr>
          <p:cNvPr name="Group 15" id="15"/>
          <p:cNvGrpSpPr/>
          <p:nvPr/>
        </p:nvGrpSpPr>
        <p:grpSpPr>
          <a:xfrm rot="0">
            <a:off x="9685972" y="5884545"/>
            <a:ext cx="184785" cy="184785"/>
            <a:chOff x="0" y="0"/>
            <a:chExt cx="246380" cy="246380"/>
          </a:xfrm>
        </p:grpSpPr>
        <p:sp>
          <p:nvSpPr>
            <p:cNvPr name="Freeform 16" id="16"/>
            <p:cNvSpPr/>
            <p:nvPr/>
          </p:nvSpPr>
          <p:spPr>
            <a:xfrm flipH="false" flipV="false" rot="0">
              <a:off x="45720" y="49530"/>
              <a:ext cx="147320" cy="154940"/>
            </a:xfrm>
            <a:custGeom>
              <a:avLst/>
              <a:gdLst/>
              <a:ahLst/>
              <a:cxnLst/>
              <a:rect r="r" b="b" t="t" l="l"/>
              <a:pathLst>
                <a:path h="154940" w="14732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22941"/>
            </a:solidFill>
            <a:ln cap="sq">
              <a:noFill/>
              <a:prstDash val="solid"/>
              <a:miter/>
            </a:ln>
          </p:spPr>
        </p:sp>
      </p:grpSp>
      <p:grpSp>
        <p:nvGrpSpPr>
          <p:cNvPr name="Group 17" id="17"/>
          <p:cNvGrpSpPr/>
          <p:nvPr/>
        </p:nvGrpSpPr>
        <p:grpSpPr>
          <a:xfrm rot="0">
            <a:off x="9665970" y="6707505"/>
            <a:ext cx="184785" cy="184785"/>
            <a:chOff x="0" y="0"/>
            <a:chExt cx="246380" cy="246380"/>
          </a:xfrm>
        </p:grpSpPr>
        <p:sp>
          <p:nvSpPr>
            <p:cNvPr name="Freeform 18" id="18"/>
            <p:cNvSpPr/>
            <p:nvPr/>
          </p:nvSpPr>
          <p:spPr>
            <a:xfrm flipH="false" flipV="false" rot="0">
              <a:off x="45720" y="49530"/>
              <a:ext cx="147320" cy="154940"/>
            </a:xfrm>
            <a:custGeom>
              <a:avLst/>
              <a:gdLst/>
              <a:ahLst/>
              <a:cxnLst/>
              <a:rect r="r" b="b" t="t" l="l"/>
              <a:pathLst>
                <a:path h="154940" w="14732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22941"/>
            </a:solidFill>
            <a:ln cap="sq">
              <a:noFill/>
              <a:prstDash val="solid"/>
              <a:miter/>
            </a:ln>
          </p:spPr>
        </p:sp>
      </p:grpSp>
      <p:grpSp>
        <p:nvGrpSpPr>
          <p:cNvPr name="Group 19" id="19"/>
          <p:cNvGrpSpPr/>
          <p:nvPr/>
        </p:nvGrpSpPr>
        <p:grpSpPr>
          <a:xfrm rot="0">
            <a:off x="9665970" y="7450455"/>
            <a:ext cx="184785" cy="189548"/>
            <a:chOff x="0" y="0"/>
            <a:chExt cx="246380" cy="252730"/>
          </a:xfrm>
        </p:grpSpPr>
        <p:sp>
          <p:nvSpPr>
            <p:cNvPr name="Freeform 20" id="20"/>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1590"/>
                    <a:pt x="129540" y="21590"/>
                  </a:cubicBezTo>
                </a:path>
              </a:pathLst>
            </a:custGeom>
            <a:solidFill>
              <a:srgbClr val="022941"/>
            </a:solidFill>
            <a:ln cap="sq">
              <a:noFill/>
              <a:prstDash val="solid"/>
              <a:miter/>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701884" y="209693"/>
            <a:ext cx="8395092" cy="4716975"/>
          </a:xfrm>
          <a:custGeom>
            <a:avLst/>
            <a:gdLst/>
            <a:ahLst/>
            <a:cxnLst/>
            <a:rect r="r" b="b" t="t" l="l"/>
            <a:pathLst>
              <a:path h="4716975" w="8395092">
                <a:moveTo>
                  <a:pt x="0" y="0"/>
                </a:moveTo>
                <a:lnTo>
                  <a:pt x="8395092" y="0"/>
                </a:lnTo>
                <a:lnTo>
                  <a:pt x="8395092" y="4716975"/>
                </a:lnTo>
                <a:lnTo>
                  <a:pt x="0" y="4716975"/>
                </a:lnTo>
                <a:lnTo>
                  <a:pt x="0" y="0"/>
                </a:lnTo>
                <a:close/>
              </a:path>
            </a:pathLst>
          </a:custGeom>
          <a:blipFill>
            <a:blip r:embed="rId2"/>
            <a:stretch>
              <a:fillRect l="0" t="0" r="0" b="0"/>
            </a:stretch>
          </a:blipFill>
        </p:spPr>
      </p:sp>
      <p:sp>
        <p:nvSpPr>
          <p:cNvPr name="Freeform 3" id="3"/>
          <p:cNvSpPr/>
          <p:nvPr/>
        </p:nvSpPr>
        <p:spPr>
          <a:xfrm flipH="false" flipV="false" rot="0">
            <a:off x="701884" y="5143500"/>
            <a:ext cx="8442116" cy="4755726"/>
          </a:xfrm>
          <a:custGeom>
            <a:avLst/>
            <a:gdLst/>
            <a:ahLst/>
            <a:cxnLst/>
            <a:rect r="r" b="b" t="t" l="l"/>
            <a:pathLst>
              <a:path h="4755726" w="8442116">
                <a:moveTo>
                  <a:pt x="0" y="0"/>
                </a:moveTo>
                <a:lnTo>
                  <a:pt x="8442116" y="0"/>
                </a:lnTo>
                <a:lnTo>
                  <a:pt x="8442116" y="4755726"/>
                </a:lnTo>
                <a:lnTo>
                  <a:pt x="0" y="4755726"/>
                </a:lnTo>
                <a:lnTo>
                  <a:pt x="0" y="0"/>
                </a:lnTo>
                <a:close/>
              </a:path>
            </a:pathLst>
          </a:custGeom>
          <a:blipFill>
            <a:blip r:embed="rId3"/>
            <a:stretch>
              <a:fillRect l="0" t="0" r="0" b="0"/>
            </a:stretch>
          </a:blipFill>
        </p:spPr>
      </p:sp>
      <p:sp>
        <p:nvSpPr>
          <p:cNvPr name="TextBox 4" id="4"/>
          <p:cNvSpPr txBox="true"/>
          <p:nvPr/>
        </p:nvSpPr>
        <p:spPr>
          <a:xfrm rot="0">
            <a:off x="9662105" y="564529"/>
            <a:ext cx="6755970" cy="5143500"/>
          </a:xfrm>
          <a:prstGeom prst="rect">
            <a:avLst/>
          </a:prstGeom>
        </p:spPr>
        <p:txBody>
          <a:bodyPr anchor="t" rtlCol="false" tIns="0" lIns="0" bIns="0" rIns="0">
            <a:spAutoFit/>
          </a:bodyPr>
          <a:lstStyle/>
          <a:p>
            <a:pPr>
              <a:lnSpc>
                <a:spcPts val="6720"/>
              </a:lnSpc>
            </a:pPr>
            <a:r>
              <a:rPr lang="en-US" sz="5600" spc="-179">
                <a:solidFill>
                  <a:srgbClr val="FFFFFF"/>
                </a:solidFill>
                <a:latin typeface="Poppins"/>
              </a:rPr>
              <a:t>CMM Level 4: Quantitatively Managed</a:t>
            </a:r>
          </a:p>
          <a:p>
            <a:pPr>
              <a:lnSpc>
                <a:spcPts val="6720"/>
              </a:lnSpc>
            </a:pPr>
          </a:p>
          <a:p>
            <a:pPr>
              <a:lnSpc>
                <a:spcPts val="6720"/>
              </a:lnSpc>
            </a:pPr>
          </a:p>
          <a:p>
            <a:pPr>
              <a:lnSpc>
                <a:spcPts val="6720"/>
              </a:lnSpc>
            </a:pPr>
          </a:p>
        </p:txBody>
      </p:sp>
      <p:sp>
        <p:nvSpPr>
          <p:cNvPr name="TextBox 5" id="5"/>
          <p:cNvSpPr txBox="true"/>
          <p:nvPr/>
        </p:nvSpPr>
        <p:spPr>
          <a:xfrm rot="0">
            <a:off x="9662105" y="3370557"/>
            <a:ext cx="6755970" cy="7593881"/>
          </a:xfrm>
          <a:prstGeom prst="rect">
            <a:avLst/>
          </a:prstGeom>
        </p:spPr>
        <p:txBody>
          <a:bodyPr anchor="t" rtlCol="false" tIns="0" lIns="0" bIns="0" rIns="0">
            <a:spAutoFit/>
          </a:bodyPr>
          <a:lstStyle/>
          <a:p>
            <a:pPr>
              <a:lnSpc>
                <a:spcPts val="6054"/>
              </a:lnSpc>
            </a:pPr>
            <a:r>
              <a:rPr lang="en-US" sz="3561" spc="-113">
                <a:solidFill>
                  <a:srgbClr val="FFFFFF"/>
                </a:solidFill>
                <a:latin typeface="Poppins"/>
              </a:rPr>
              <a:t>At CMM Level 4, processes are measured and controlled. Organizations at this level use data to make informed decisions and can predict the outcome of their projects. The focus is on quantitative management.</a:t>
            </a:r>
          </a:p>
          <a:p>
            <a:pPr>
              <a:lnSpc>
                <a:spcPts val="6054"/>
              </a:lnSpc>
            </a:pPr>
          </a:p>
          <a:p>
            <a:pPr>
              <a:lnSpc>
                <a:spcPts val="605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701884" y="209693"/>
            <a:ext cx="8395092" cy="4716975"/>
          </a:xfrm>
          <a:custGeom>
            <a:avLst/>
            <a:gdLst/>
            <a:ahLst/>
            <a:cxnLst/>
            <a:rect r="r" b="b" t="t" l="l"/>
            <a:pathLst>
              <a:path h="4716975" w="8395092">
                <a:moveTo>
                  <a:pt x="0" y="0"/>
                </a:moveTo>
                <a:lnTo>
                  <a:pt x="8395092" y="0"/>
                </a:lnTo>
                <a:lnTo>
                  <a:pt x="8395092" y="4716975"/>
                </a:lnTo>
                <a:lnTo>
                  <a:pt x="0" y="4716975"/>
                </a:lnTo>
                <a:lnTo>
                  <a:pt x="0" y="0"/>
                </a:lnTo>
                <a:close/>
              </a:path>
            </a:pathLst>
          </a:custGeom>
          <a:blipFill>
            <a:blip r:embed="rId2"/>
            <a:stretch>
              <a:fillRect l="0" t="0" r="0" b="0"/>
            </a:stretch>
          </a:blipFill>
        </p:spPr>
      </p:sp>
      <p:sp>
        <p:nvSpPr>
          <p:cNvPr name="Freeform 3" id="3"/>
          <p:cNvSpPr/>
          <p:nvPr/>
        </p:nvSpPr>
        <p:spPr>
          <a:xfrm flipH="false" flipV="false" rot="0">
            <a:off x="701884" y="5143500"/>
            <a:ext cx="8442116" cy="4755726"/>
          </a:xfrm>
          <a:custGeom>
            <a:avLst/>
            <a:gdLst/>
            <a:ahLst/>
            <a:cxnLst/>
            <a:rect r="r" b="b" t="t" l="l"/>
            <a:pathLst>
              <a:path h="4755726" w="8442116">
                <a:moveTo>
                  <a:pt x="0" y="0"/>
                </a:moveTo>
                <a:lnTo>
                  <a:pt x="8442116" y="0"/>
                </a:lnTo>
                <a:lnTo>
                  <a:pt x="8442116" y="4755726"/>
                </a:lnTo>
                <a:lnTo>
                  <a:pt x="0" y="4755726"/>
                </a:lnTo>
                <a:lnTo>
                  <a:pt x="0" y="0"/>
                </a:lnTo>
                <a:close/>
              </a:path>
            </a:pathLst>
          </a:custGeom>
          <a:blipFill>
            <a:blip r:embed="rId3"/>
            <a:stretch>
              <a:fillRect l="0" t="0" r="0" b="0"/>
            </a:stretch>
          </a:blipFill>
        </p:spPr>
      </p:sp>
      <p:sp>
        <p:nvSpPr>
          <p:cNvPr name="TextBox 4" id="4"/>
          <p:cNvSpPr txBox="true"/>
          <p:nvPr/>
        </p:nvSpPr>
        <p:spPr>
          <a:xfrm rot="0">
            <a:off x="10766078" y="1342328"/>
            <a:ext cx="6755970" cy="5143500"/>
          </a:xfrm>
          <a:prstGeom prst="rect">
            <a:avLst/>
          </a:prstGeom>
        </p:spPr>
        <p:txBody>
          <a:bodyPr anchor="t" rtlCol="false" tIns="0" lIns="0" bIns="0" rIns="0">
            <a:spAutoFit/>
          </a:bodyPr>
          <a:lstStyle/>
          <a:p>
            <a:pPr>
              <a:lnSpc>
                <a:spcPts val="6720"/>
              </a:lnSpc>
            </a:pPr>
            <a:r>
              <a:rPr lang="en-US" sz="5600" spc="-179">
                <a:solidFill>
                  <a:srgbClr val="FFFFFF"/>
                </a:solidFill>
                <a:latin typeface="Poppins"/>
              </a:rPr>
              <a:t>Level 4: Quantitatively Managed KPA</a:t>
            </a:r>
          </a:p>
          <a:p>
            <a:pPr>
              <a:lnSpc>
                <a:spcPts val="6720"/>
              </a:lnSpc>
            </a:pPr>
          </a:p>
          <a:p>
            <a:pPr>
              <a:lnSpc>
                <a:spcPts val="6720"/>
              </a:lnSpc>
            </a:pPr>
          </a:p>
          <a:p>
            <a:pPr>
              <a:lnSpc>
                <a:spcPts val="6720"/>
              </a:lnSpc>
            </a:pPr>
          </a:p>
        </p:txBody>
      </p:sp>
      <p:sp>
        <p:nvSpPr>
          <p:cNvPr name="TextBox 5" id="5"/>
          <p:cNvSpPr txBox="true"/>
          <p:nvPr/>
        </p:nvSpPr>
        <p:spPr>
          <a:xfrm rot="0">
            <a:off x="10766078" y="3997815"/>
            <a:ext cx="6755970" cy="3783881"/>
          </a:xfrm>
          <a:prstGeom prst="rect">
            <a:avLst/>
          </a:prstGeom>
        </p:spPr>
        <p:txBody>
          <a:bodyPr anchor="t" rtlCol="false" tIns="0" lIns="0" bIns="0" rIns="0">
            <a:spAutoFit/>
          </a:bodyPr>
          <a:lstStyle/>
          <a:p>
            <a:pPr>
              <a:lnSpc>
                <a:spcPts val="6054"/>
              </a:lnSpc>
            </a:pPr>
            <a:r>
              <a:rPr lang="en-US" sz="3561" spc="-113">
                <a:solidFill>
                  <a:srgbClr val="FFFFFF"/>
                </a:solidFill>
                <a:latin typeface="Poppins"/>
              </a:rPr>
              <a:t>Quantitative Process Management</a:t>
            </a:r>
          </a:p>
          <a:p>
            <a:pPr>
              <a:lnSpc>
                <a:spcPts val="6054"/>
              </a:lnSpc>
            </a:pPr>
            <a:r>
              <a:rPr lang="en-US" sz="3561" spc="-113">
                <a:solidFill>
                  <a:srgbClr val="FFFFFF"/>
                </a:solidFill>
                <a:latin typeface="Poppins"/>
              </a:rPr>
              <a:t>Organizational Process Performance</a:t>
            </a:r>
          </a:p>
          <a:p>
            <a:pPr>
              <a:lnSpc>
                <a:spcPts val="6054"/>
              </a:lnSpc>
            </a:pPr>
            <a:r>
              <a:rPr lang="en-US" sz="3561" spc="-113">
                <a:solidFill>
                  <a:srgbClr val="FFFFFF"/>
                </a:solidFill>
                <a:latin typeface="Poppins"/>
              </a:rPr>
              <a:t>Quantitative Management</a:t>
            </a:r>
          </a:p>
        </p:txBody>
      </p:sp>
      <p:grpSp>
        <p:nvGrpSpPr>
          <p:cNvPr name="Group 6" id="6"/>
          <p:cNvGrpSpPr/>
          <p:nvPr/>
        </p:nvGrpSpPr>
        <p:grpSpPr>
          <a:xfrm rot="0">
            <a:off x="10087928" y="4419600"/>
            <a:ext cx="182880" cy="189548"/>
            <a:chOff x="0" y="0"/>
            <a:chExt cx="243840" cy="252730"/>
          </a:xfrm>
        </p:grpSpPr>
        <p:sp>
          <p:nvSpPr>
            <p:cNvPr name="Freeform 7" id="7"/>
            <p:cNvSpPr/>
            <p:nvPr/>
          </p:nvSpPr>
          <p:spPr>
            <a:xfrm flipH="false" flipV="false" rot="0">
              <a:off x="43180" y="49530"/>
              <a:ext cx="149860" cy="154940"/>
            </a:xfrm>
            <a:custGeom>
              <a:avLst/>
              <a:gdLst/>
              <a:ahLst/>
              <a:cxnLst/>
              <a:rect r="r" b="b" t="t" l="l"/>
              <a:pathLst>
                <a:path h="154940" w="149860">
                  <a:moveTo>
                    <a:pt x="149860" y="53340"/>
                  </a:moveTo>
                  <a:cubicBezTo>
                    <a:pt x="130810" y="134620"/>
                    <a:pt x="119380" y="140970"/>
                    <a:pt x="107950" y="146050"/>
                  </a:cubicBezTo>
                  <a:cubicBezTo>
                    <a:pt x="97790" y="151130"/>
                    <a:pt x="85090" y="154940"/>
                    <a:pt x="72390" y="152400"/>
                  </a:cubicBezTo>
                  <a:cubicBezTo>
                    <a:pt x="54610" y="148590"/>
                    <a:pt x="22860" y="133350"/>
                    <a:pt x="11430" y="115570"/>
                  </a:cubicBezTo>
                  <a:cubicBezTo>
                    <a:pt x="0" y="97790"/>
                    <a:pt x="2540" y="62230"/>
                    <a:pt x="7620" y="44450"/>
                  </a:cubicBezTo>
                  <a:cubicBezTo>
                    <a:pt x="11430" y="31750"/>
                    <a:pt x="20320" y="24130"/>
                    <a:pt x="29210" y="16510"/>
                  </a:cubicBezTo>
                  <a:cubicBezTo>
                    <a:pt x="38100" y="8890"/>
                    <a:pt x="49530" y="2540"/>
                    <a:pt x="63500" y="1270"/>
                  </a:cubicBezTo>
                  <a:cubicBezTo>
                    <a:pt x="82550" y="0"/>
                    <a:pt x="130810" y="21590"/>
                    <a:pt x="130810" y="21590"/>
                  </a:cubicBezTo>
                </a:path>
              </a:pathLst>
            </a:custGeom>
            <a:solidFill>
              <a:srgbClr val="022941"/>
            </a:solidFill>
            <a:ln cap="sq">
              <a:noFill/>
              <a:prstDash val="solid"/>
              <a:miter/>
            </a:ln>
          </p:spPr>
        </p:sp>
      </p:grpSp>
      <p:grpSp>
        <p:nvGrpSpPr>
          <p:cNvPr name="Group 8" id="8"/>
          <p:cNvGrpSpPr/>
          <p:nvPr/>
        </p:nvGrpSpPr>
        <p:grpSpPr>
          <a:xfrm rot="0">
            <a:off x="10087928" y="5904547"/>
            <a:ext cx="182880" cy="184785"/>
            <a:chOff x="0" y="0"/>
            <a:chExt cx="243840" cy="246380"/>
          </a:xfrm>
        </p:grpSpPr>
        <p:sp>
          <p:nvSpPr>
            <p:cNvPr name="Freeform 9" id="9"/>
            <p:cNvSpPr/>
            <p:nvPr/>
          </p:nvSpPr>
          <p:spPr>
            <a:xfrm flipH="false" flipV="false" rot="0">
              <a:off x="45720" y="49530"/>
              <a:ext cx="147320" cy="151130"/>
            </a:xfrm>
            <a:custGeom>
              <a:avLst/>
              <a:gdLst/>
              <a:ahLst/>
              <a:cxnLst/>
              <a:rect r="r" b="b" t="t" l="l"/>
              <a:pathLst>
                <a:path h="151130" w="147320">
                  <a:moveTo>
                    <a:pt x="147320" y="53340"/>
                  </a:moveTo>
                  <a:cubicBezTo>
                    <a:pt x="128270" y="134620"/>
                    <a:pt x="118110" y="142240"/>
                    <a:pt x="105410" y="146050"/>
                  </a:cubicBezTo>
                  <a:cubicBezTo>
                    <a:pt x="87630" y="151130"/>
                    <a:pt x="50800" y="149860"/>
                    <a:pt x="34290" y="142240"/>
                  </a:cubicBezTo>
                  <a:cubicBezTo>
                    <a:pt x="22860" y="137160"/>
                    <a:pt x="13970" y="128270"/>
                    <a:pt x="8890" y="115570"/>
                  </a:cubicBezTo>
                  <a:cubicBezTo>
                    <a:pt x="1270" y="99060"/>
                    <a:pt x="0" y="63500"/>
                    <a:pt x="5080" y="45720"/>
                  </a:cubicBezTo>
                  <a:cubicBezTo>
                    <a:pt x="8890" y="33020"/>
                    <a:pt x="17780" y="24130"/>
                    <a:pt x="26670" y="16510"/>
                  </a:cubicBezTo>
                  <a:cubicBezTo>
                    <a:pt x="35560" y="8890"/>
                    <a:pt x="46990" y="2540"/>
                    <a:pt x="60960" y="1270"/>
                  </a:cubicBezTo>
                  <a:cubicBezTo>
                    <a:pt x="80010" y="0"/>
                    <a:pt x="128270" y="22860"/>
                    <a:pt x="128270" y="22860"/>
                  </a:cubicBezTo>
                </a:path>
              </a:pathLst>
            </a:custGeom>
            <a:solidFill>
              <a:srgbClr val="022941"/>
            </a:solidFill>
            <a:ln cap="sq">
              <a:noFill/>
              <a:prstDash val="solid"/>
              <a:miter/>
            </a:ln>
          </p:spPr>
        </p:sp>
      </p:grpSp>
      <p:grpSp>
        <p:nvGrpSpPr>
          <p:cNvPr name="Group 10" id="10"/>
          <p:cNvGrpSpPr/>
          <p:nvPr/>
        </p:nvGrpSpPr>
        <p:grpSpPr>
          <a:xfrm rot="0">
            <a:off x="10062210" y="7470457"/>
            <a:ext cx="188595" cy="189548"/>
            <a:chOff x="0" y="0"/>
            <a:chExt cx="251460" cy="252730"/>
          </a:xfrm>
        </p:grpSpPr>
        <p:sp>
          <p:nvSpPr>
            <p:cNvPr name="Freeform 11" id="11"/>
            <p:cNvSpPr/>
            <p:nvPr/>
          </p:nvSpPr>
          <p:spPr>
            <a:xfrm flipH="false" flipV="false" rot="0">
              <a:off x="49530" y="49530"/>
              <a:ext cx="151130" cy="154940"/>
            </a:xfrm>
            <a:custGeom>
              <a:avLst/>
              <a:gdLst/>
              <a:ahLst/>
              <a:cxnLst/>
              <a:rect r="r" b="b" t="t" l="l"/>
              <a:pathLst>
                <a:path h="154940" w="151130">
                  <a:moveTo>
                    <a:pt x="151130" y="53340"/>
                  </a:moveTo>
                  <a:cubicBezTo>
                    <a:pt x="132080" y="134620"/>
                    <a:pt x="120650" y="140970"/>
                    <a:pt x="109220" y="146050"/>
                  </a:cubicBezTo>
                  <a:cubicBezTo>
                    <a:pt x="99060" y="151130"/>
                    <a:pt x="86360" y="154940"/>
                    <a:pt x="73660" y="152400"/>
                  </a:cubicBezTo>
                  <a:cubicBezTo>
                    <a:pt x="55880" y="148590"/>
                    <a:pt x="24130" y="129540"/>
                    <a:pt x="12700" y="115570"/>
                  </a:cubicBezTo>
                  <a:cubicBezTo>
                    <a:pt x="5080" y="105410"/>
                    <a:pt x="0" y="93980"/>
                    <a:pt x="1270" y="81280"/>
                  </a:cubicBezTo>
                  <a:cubicBezTo>
                    <a:pt x="2540" y="63500"/>
                    <a:pt x="17780" y="29210"/>
                    <a:pt x="30480" y="16510"/>
                  </a:cubicBezTo>
                  <a:cubicBezTo>
                    <a:pt x="40640" y="6350"/>
                    <a:pt x="50800" y="2540"/>
                    <a:pt x="64770" y="1270"/>
                  </a:cubicBezTo>
                  <a:cubicBezTo>
                    <a:pt x="83820" y="0"/>
                    <a:pt x="132080" y="22860"/>
                    <a:pt x="132080" y="22860"/>
                  </a:cubicBezTo>
                </a:path>
              </a:pathLst>
            </a:custGeom>
            <a:solidFill>
              <a:srgbClr val="022941"/>
            </a:solidFill>
            <a:ln cap="sq">
              <a:noFill/>
              <a:prstDash val="solid"/>
              <a:miter/>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846169" y="1908787"/>
            <a:ext cx="7566581" cy="6469427"/>
          </a:xfrm>
          <a:custGeom>
            <a:avLst/>
            <a:gdLst/>
            <a:ahLst/>
            <a:cxnLst/>
            <a:rect r="r" b="b" t="t" l="l"/>
            <a:pathLst>
              <a:path h="6469427" w="7566581">
                <a:moveTo>
                  <a:pt x="0" y="0"/>
                </a:moveTo>
                <a:lnTo>
                  <a:pt x="7566581" y="0"/>
                </a:lnTo>
                <a:lnTo>
                  <a:pt x="7566581" y="6469426"/>
                </a:lnTo>
                <a:lnTo>
                  <a:pt x="0" y="6469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9662105" y="971550"/>
            <a:ext cx="6755970" cy="4295775"/>
          </a:xfrm>
          <a:prstGeom prst="rect">
            <a:avLst/>
          </a:prstGeom>
        </p:spPr>
        <p:txBody>
          <a:bodyPr anchor="t" rtlCol="false" tIns="0" lIns="0" bIns="0" rIns="0">
            <a:spAutoFit/>
          </a:bodyPr>
          <a:lstStyle/>
          <a:p>
            <a:pPr>
              <a:lnSpc>
                <a:spcPts val="6720"/>
              </a:lnSpc>
            </a:pPr>
            <a:r>
              <a:rPr lang="en-US" sz="5600" spc="-179">
                <a:solidFill>
                  <a:srgbClr val="FFFFFF"/>
                </a:solidFill>
                <a:latin typeface="Poppins"/>
              </a:rPr>
              <a:t>CMM Level 5: Optimizing</a:t>
            </a:r>
          </a:p>
          <a:p>
            <a:pPr>
              <a:lnSpc>
                <a:spcPts val="6720"/>
              </a:lnSpc>
            </a:pPr>
          </a:p>
          <a:p>
            <a:pPr>
              <a:lnSpc>
                <a:spcPts val="6720"/>
              </a:lnSpc>
            </a:pPr>
          </a:p>
          <a:p>
            <a:pPr>
              <a:lnSpc>
                <a:spcPts val="6720"/>
              </a:lnSpc>
            </a:pPr>
          </a:p>
        </p:txBody>
      </p:sp>
      <p:sp>
        <p:nvSpPr>
          <p:cNvPr name="TextBox 4" id="4"/>
          <p:cNvSpPr txBox="true"/>
          <p:nvPr/>
        </p:nvSpPr>
        <p:spPr>
          <a:xfrm rot="0">
            <a:off x="9662105" y="3069474"/>
            <a:ext cx="6755970" cy="7593881"/>
          </a:xfrm>
          <a:prstGeom prst="rect">
            <a:avLst/>
          </a:prstGeom>
        </p:spPr>
        <p:txBody>
          <a:bodyPr anchor="t" rtlCol="false" tIns="0" lIns="0" bIns="0" rIns="0">
            <a:spAutoFit/>
          </a:bodyPr>
          <a:lstStyle/>
          <a:p>
            <a:pPr>
              <a:lnSpc>
                <a:spcPts val="6054"/>
              </a:lnSpc>
            </a:pPr>
            <a:r>
              <a:rPr lang="en-US" sz="3561" spc="-113">
                <a:solidFill>
                  <a:srgbClr val="FFFFFF"/>
                </a:solidFill>
                <a:latin typeface="Poppins"/>
              </a:rPr>
              <a:t>At CMM Level 5, processes are continuously improved and optimized. Organizations at this level are proactive and use innovative approaches to improve their processes. The focus is on optimizing performance.</a:t>
            </a:r>
          </a:p>
          <a:p>
            <a:pPr>
              <a:lnSpc>
                <a:spcPts val="6054"/>
              </a:lnSpc>
            </a:pPr>
          </a:p>
          <a:p>
            <a:pPr>
              <a:lnSpc>
                <a:spcPts val="605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846169" y="1908787"/>
            <a:ext cx="7566581" cy="6469427"/>
          </a:xfrm>
          <a:custGeom>
            <a:avLst/>
            <a:gdLst/>
            <a:ahLst/>
            <a:cxnLst/>
            <a:rect r="r" b="b" t="t" l="l"/>
            <a:pathLst>
              <a:path h="6469427" w="7566581">
                <a:moveTo>
                  <a:pt x="0" y="0"/>
                </a:moveTo>
                <a:lnTo>
                  <a:pt x="7566581" y="0"/>
                </a:lnTo>
                <a:lnTo>
                  <a:pt x="7566581" y="6469426"/>
                </a:lnTo>
                <a:lnTo>
                  <a:pt x="0" y="6469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503330" y="1770474"/>
            <a:ext cx="6755970" cy="4295775"/>
          </a:xfrm>
          <a:prstGeom prst="rect">
            <a:avLst/>
          </a:prstGeom>
        </p:spPr>
        <p:txBody>
          <a:bodyPr anchor="t" rtlCol="false" tIns="0" lIns="0" bIns="0" rIns="0">
            <a:spAutoFit/>
          </a:bodyPr>
          <a:lstStyle/>
          <a:p>
            <a:pPr>
              <a:lnSpc>
                <a:spcPts val="6720"/>
              </a:lnSpc>
            </a:pPr>
            <a:r>
              <a:rPr lang="en-US" sz="5600" spc="-179">
                <a:solidFill>
                  <a:srgbClr val="FFFFFF"/>
                </a:solidFill>
                <a:latin typeface="Poppins"/>
              </a:rPr>
              <a:t>Level 5: Optimizing KPA</a:t>
            </a:r>
          </a:p>
          <a:p>
            <a:pPr>
              <a:lnSpc>
                <a:spcPts val="6720"/>
              </a:lnSpc>
            </a:pPr>
          </a:p>
          <a:p>
            <a:pPr>
              <a:lnSpc>
                <a:spcPts val="6720"/>
              </a:lnSpc>
            </a:pPr>
          </a:p>
          <a:p>
            <a:pPr>
              <a:lnSpc>
                <a:spcPts val="6720"/>
              </a:lnSpc>
            </a:pPr>
          </a:p>
        </p:txBody>
      </p:sp>
      <p:sp>
        <p:nvSpPr>
          <p:cNvPr name="TextBox 4" id="4"/>
          <p:cNvSpPr txBox="true"/>
          <p:nvPr/>
        </p:nvSpPr>
        <p:spPr>
          <a:xfrm rot="0">
            <a:off x="10503330" y="3746912"/>
            <a:ext cx="6755970" cy="3783881"/>
          </a:xfrm>
          <a:prstGeom prst="rect">
            <a:avLst/>
          </a:prstGeom>
        </p:spPr>
        <p:txBody>
          <a:bodyPr anchor="t" rtlCol="false" tIns="0" lIns="0" bIns="0" rIns="0">
            <a:spAutoFit/>
          </a:bodyPr>
          <a:lstStyle/>
          <a:p>
            <a:pPr>
              <a:lnSpc>
                <a:spcPts val="6054"/>
              </a:lnSpc>
            </a:pPr>
            <a:r>
              <a:rPr lang="en-US" sz="3561" spc="-113">
                <a:solidFill>
                  <a:srgbClr val="FFFFFF"/>
                </a:solidFill>
                <a:latin typeface="Poppins"/>
              </a:rPr>
              <a:t>Organizational Innovation and Deployment</a:t>
            </a:r>
          </a:p>
          <a:p>
            <a:pPr>
              <a:lnSpc>
                <a:spcPts val="6054"/>
              </a:lnSpc>
            </a:pPr>
            <a:r>
              <a:rPr lang="en-US" sz="3561" spc="-113">
                <a:solidFill>
                  <a:srgbClr val="FFFFFF"/>
                </a:solidFill>
                <a:latin typeface="Poppins"/>
              </a:rPr>
              <a:t>Causal Analysis and Resolution</a:t>
            </a:r>
          </a:p>
          <a:p>
            <a:pPr>
              <a:lnSpc>
                <a:spcPts val="6054"/>
              </a:lnSpc>
            </a:pPr>
            <a:r>
              <a:rPr lang="en-US" sz="3561" spc="-113">
                <a:solidFill>
                  <a:srgbClr val="FFFFFF"/>
                </a:solidFill>
                <a:latin typeface="Poppins"/>
              </a:rPr>
              <a:t>Organizational Performance Management</a:t>
            </a:r>
          </a:p>
        </p:txBody>
      </p:sp>
      <p:grpSp>
        <p:nvGrpSpPr>
          <p:cNvPr name="Group 5" id="5"/>
          <p:cNvGrpSpPr/>
          <p:nvPr/>
        </p:nvGrpSpPr>
        <p:grpSpPr>
          <a:xfrm rot="0">
            <a:off x="9966960" y="4178617"/>
            <a:ext cx="184785" cy="189548"/>
            <a:chOff x="0" y="0"/>
            <a:chExt cx="246380" cy="252730"/>
          </a:xfrm>
        </p:grpSpPr>
        <p:sp>
          <p:nvSpPr>
            <p:cNvPr name="Freeform 6" id="6"/>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022941"/>
            </a:solidFill>
            <a:ln cap="sq">
              <a:noFill/>
              <a:prstDash val="solid"/>
              <a:miter/>
            </a:ln>
          </p:spPr>
        </p:sp>
      </p:grpSp>
      <p:grpSp>
        <p:nvGrpSpPr>
          <p:cNvPr name="Group 7" id="7"/>
          <p:cNvGrpSpPr/>
          <p:nvPr/>
        </p:nvGrpSpPr>
        <p:grpSpPr>
          <a:xfrm rot="0">
            <a:off x="9986962" y="5663565"/>
            <a:ext cx="184785" cy="184785"/>
            <a:chOff x="0" y="0"/>
            <a:chExt cx="246380" cy="246380"/>
          </a:xfrm>
        </p:grpSpPr>
        <p:sp>
          <p:nvSpPr>
            <p:cNvPr name="Freeform 8" id="8"/>
            <p:cNvSpPr/>
            <p:nvPr/>
          </p:nvSpPr>
          <p:spPr>
            <a:xfrm flipH="false" flipV="false" rot="0">
              <a:off x="45720" y="49530"/>
              <a:ext cx="147320" cy="154940"/>
            </a:xfrm>
            <a:custGeom>
              <a:avLst/>
              <a:gdLst/>
              <a:ahLst/>
              <a:cxnLst/>
              <a:rect r="r" b="b" t="t" l="l"/>
              <a:pathLst>
                <a:path h="154940" w="147320">
                  <a:moveTo>
                    <a:pt x="147320" y="5461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80010" y="0"/>
                    <a:pt x="129540" y="22860"/>
                    <a:pt x="129540" y="22860"/>
                  </a:cubicBezTo>
                </a:path>
              </a:pathLst>
            </a:custGeom>
            <a:solidFill>
              <a:srgbClr val="022941"/>
            </a:solidFill>
            <a:ln cap="sq">
              <a:noFill/>
              <a:prstDash val="solid"/>
              <a:miter/>
            </a:ln>
          </p:spPr>
        </p:sp>
      </p:grpSp>
      <p:grpSp>
        <p:nvGrpSpPr>
          <p:cNvPr name="Group 9" id="9"/>
          <p:cNvGrpSpPr/>
          <p:nvPr/>
        </p:nvGrpSpPr>
        <p:grpSpPr>
          <a:xfrm rot="0">
            <a:off x="9966960" y="6386512"/>
            <a:ext cx="184785" cy="189548"/>
            <a:chOff x="0" y="0"/>
            <a:chExt cx="246380" cy="252730"/>
          </a:xfrm>
        </p:grpSpPr>
        <p:sp>
          <p:nvSpPr>
            <p:cNvPr name="Freeform 10" id="10"/>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022941"/>
            </a:solidFill>
            <a:ln cap="sq">
              <a:noFill/>
              <a:prstDash val="solid"/>
              <a:miter/>
            </a:ln>
          </p:spPr>
        </p:sp>
      </p:grpSp>
    </p:spTree>
  </p:cSld>
  <p:clrMapOvr>
    <a:masterClrMapping/>
  </p:clrMapOvr>
</p:sld>
</file>

<file path=ppt/slides/slide15.xml><?xml version="1.0" encoding="utf-8"?>
<p:sld xmlns:p="http://schemas.openxmlformats.org/presentationml/2006/main" xmlns:a="http://schemas.openxmlformats.org/drawingml/2006/main">
  <p:cSld>
    <p:bg>
      <p:bgPr>
        <a:solidFill>
          <a:srgbClr val="216AD9"/>
        </a:solidFill>
      </p:bgPr>
    </p:bg>
    <p:spTree>
      <p:nvGrpSpPr>
        <p:cNvPr id="1" name=""/>
        <p:cNvGrpSpPr/>
        <p:nvPr/>
      </p:nvGrpSpPr>
      <p:grpSpPr>
        <a:xfrm>
          <a:off x="0" y="0"/>
          <a:ext cx="0" cy="0"/>
          <a:chOff x="0" y="0"/>
          <a:chExt cx="0" cy="0"/>
        </a:xfrm>
      </p:grpSpPr>
      <p:grpSp>
        <p:nvGrpSpPr>
          <p:cNvPr name="Group 2" id="2"/>
          <p:cNvGrpSpPr/>
          <p:nvPr/>
        </p:nvGrpSpPr>
        <p:grpSpPr>
          <a:xfrm rot="0">
            <a:off x="5305573" y="2684659"/>
            <a:ext cx="8219587" cy="5316969"/>
            <a:chOff x="0" y="0"/>
            <a:chExt cx="2164830" cy="1400354"/>
          </a:xfrm>
        </p:grpSpPr>
        <p:sp>
          <p:nvSpPr>
            <p:cNvPr name="Freeform 3" id="3"/>
            <p:cNvSpPr/>
            <p:nvPr/>
          </p:nvSpPr>
          <p:spPr>
            <a:xfrm flipH="false" flipV="false" rot="0">
              <a:off x="0" y="0"/>
              <a:ext cx="2164829" cy="1400354"/>
            </a:xfrm>
            <a:custGeom>
              <a:avLst/>
              <a:gdLst/>
              <a:ahLst/>
              <a:cxnLst/>
              <a:rect r="r" b="b" t="t" l="l"/>
              <a:pathLst>
                <a:path h="1400354" w="2164829">
                  <a:moveTo>
                    <a:pt x="48036" y="0"/>
                  </a:moveTo>
                  <a:lnTo>
                    <a:pt x="2116793" y="0"/>
                  </a:lnTo>
                  <a:cubicBezTo>
                    <a:pt x="2143323" y="0"/>
                    <a:pt x="2164829" y="21507"/>
                    <a:pt x="2164829" y="48036"/>
                  </a:cubicBezTo>
                  <a:lnTo>
                    <a:pt x="2164829" y="1352318"/>
                  </a:lnTo>
                  <a:cubicBezTo>
                    <a:pt x="2164829" y="1365058"/>
                    <a:pt x="2159769" y="1377276"/>
                    <a:pt x="2150760" y="1386285"/>
                  </a:cubicBezTo>
                  <a:cubicBezTo>
                    <a:pt x="2141751" y="1395293"/>
                    <a:pt x="2129533" y="1400354"/>
                    <a:pt x="2116793" y="1400354"/>
                  </a:cubicBezTo>
                  <a:lnTo>
                    <a:pt x="48036" y="1400354"/>
                  </a:lnTo>
                  <a:cubicBezTo>
                    <a:pt x="35296" y="1400354"/>
                    <a:pt x="23078" y="1395293"/>
                    <a:pt x="14069" y="1386285"/>
                  </a:cubicBezTo>
                  <a:cubicBezTo>
                    <a:pt x="5061" y="1377276"/>
                    <a:pt x="0" y="1365058"/>
                    <a:pt x="0" y="1352318"/>
                  </a:cubicBezTo>
                  <a:lnTo>
                    <a:pt x="0" y="48036"/>
                  </a:lnTo>
                  <a:cubicBezTo>
                    <a:pt x="0" y="35296"/>
                    <a:pt x="5061" y="23078"/>
                    <a:pt x="14069" y="14069"/>
                  </a:cubicBezTo>
                  <a:cubicBezTo>
                    <a:pt x="23078" y="5061"/>
                    <a:pt x="35296" y="0"/>
                    <a:pt x="48036" y="0"/>
                  </a:cubicBezTo>
                  <a:close/>
                </a:path>
              </a:pathLst>
            </a:custGeom>
            <a:solidFill>
              <a:srgbClr val="FFFFFF"/>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399"/>
                </a:lnSpc>
              </a:pPr>
            </a:p>
          </p:txBody>
        </p:sp>
      </p:grpSp>
      <p:sp>
        <p:nvSpPr>
          <p:cNvPr name="TextBox 5" id="5"/>
          <p:cNvSpPr txBox="true"/>
          <p:nvPr/>
        </p:nvSpPr>
        <p:spPr>
          <a:xfrm rot="0">
            <a:off x="5365007" y="786753"/>
            <a:ext cx="7557987" cy="904875"/>
          </a:xfrm>
          <a:prstGeom prst="rect">
            <a:avLst/>
          </a:prstGeom>
        </p:spPr>
        <p:txBody>
          <a:bodyPr anchor="t" rtlCol="false" tIns="0" lIns="0" bIns="0" rIns="0">
            <a:spAutoFit/>
          </a:bodyPr>
          <a:lstStyle/>
          <a:p>
            <a:pPr algn="ctr">
              <a:lnSpc>
                <a:spcPts val="6720"/>
              </a:lnSpc>
            </a:pPr>
            <a:r>
              <a:rPr lang="en-US" sz="5600" spc="-179">
                <a:solidFill>
                  <a:srgbClr val="FFFFFF"/>
                </a:solidFill>
                <a:latin typeface="Poppins Semi-Bold"/>
              </a:rPr>
              <a:t>Conclusion:</a:t>
            </a:r>
          </a:p>
        </p:txBody>
      </p:sp>
      <p:sp>
        <p:nvSpPr>
          <p:cNvPr name="TextBox 6" id="6"/>
          <p:cNvSpPr txBox="true"/>
          <p:nvPr/>
        </p:nvSpPr>
        <p:spPr>
          <a:xfrm rot="0">
            <a:off x="5542970" y="3160910"/>
            <a:ext cx="7744793" cy="4335893"/>
          </a:xfrm>
          <a:prstGeom prst="rect">
            <a:avLst/>
          </a:prstGeom>
        </p:spPr>
        <p:txBody>
          <a:bodyPr anchor="t" rtlCol="false" tIns="0" lIns="0" bIns="0" rIns="0">
            <a:spAutoFit/>
          </a:bodyPr>
          <a:lstStyle/>
          <a:p>
            <a:pPr algn="ctr">
              <a:lnSpc>
                <a:spcPts val="4268"/>
              </a:lnSpc>
              <a:spcBef>
                <a:spcPct val="0"/>
              </a:spcBef>
            </a:pPr>
            <a:r>
              <a:rPr lang="en-US" sz="3556" spc="-113">
                <a:solidFill>
                  <a:srgbClr val="12354B"/>
                </a:solidFill>
                <a:latin typeface="Poppins"/>
              </a:rPr>
              <a:t>The Capability Maturity Model (CMM) provides a framework for organizations to optimize their processes. By focusing on the Key Process Areas (KPAs), organizations can improve their processes and deliver quality products and services.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2822" y="2471736"/>
            <a:ext cx="9988930" cy="5244188"/>
          </a:xfrm>
          <a:custGeom>
            <a:avLst/>
            <a:gdLst/>
            <a:ahLst/>
            <a:cxnLst/>
            <a:rect r="r" b="b" t="t" l="l"/>
            <a:pathLst>
              <a:path h="5244188" w="9988930">
                <a:moveTo>
                  <a:pt x="0" y="0"/>
                </a:moveTo>
                <a:lnTo>
                  <a:pt x="9988930" y="0"/>
                </a:lnTo>
                <a:lnTo>
                  <a:pt x="9988930" y="5244188"/>
                </a:lnTo>
                <a:lnTo>
                  <a:pt x="0" y="5244188"/>
                </a:lnTo>
                <a:lnTo>
                  <a:pt x="0" y="0"/>
                </a:lnTo>
                <a:close/>
              </a:path>
            </a:pathLst>
          </a:custGeom>
          <a:blipFill>
            <a:blip r:embed="rId2"/>
            <a:stretch>
              <a:fillRect l="0" t="0" r="0" b="0"/>
            </a:stretch>
          </a:blipFill>
        </p:spPr>
      </p:sp>
      <p:sp>
        <p:nvSpPr>
          <p:cNvPr name="TextBox 3" id="3"/>
          <p:cNvSpPr txBox="true"/>
          <p:nvPr/>
        </p:nvSpPr>
        <p:spPr>
          <a:xfrm rot="0">
            <a:off x="9446692" y="1566861"/>
            <a:ext cx="7527213" cy="904875"/>
          </a:xfrm>
          <a:prstGeom prst="rect">
            <a:avLst/>
          </a:prstGeom>
        </p:spPr>
        <p:txBody>
          <a:bodyPr anchor="t" rtlCol="false" tIns="0" lIns="0" bIns="0" rIns="0">
            <a:spAutoFit/>
          </a:bodyPr>
          <a:lstStyle/>
          <a:p>
            <a:pPr algn="r">
              <a:lnSpc>
                <a:spcPts val="6720"/>
              </a:lnSpc>
            </a:pPr>
            <a:r>
              <a:rPr lang="en-US" sz="5600" spc="-179">
                <a:solidFill>
                  <a:srgbClr val="216AD9"/>
                </a:solidFill>
                <a:latin typeface="Poppins Semi-Bold"/>
              </a:rPr>
              <a:t>Introduction</a:t>
            </a:r>
          </a:p>
        </p:txBody>
      </p:sp>
      <p:sp>
        <p:nvSpPr>
          <p:cNvPr name="TextBox 4" id="4"/>
          <p:cNvSpPr txBox="true"/>
          <p:nvPr/>
        </p:nvSpPr>
        <p:spPr>
          <a:xfrm rot="0">
            <a:off x="10104323" y="8096924"/>
            <a:ext cx="1892384" cy="628650"/>
          </a:xfrm>
          <a:prstGeom prst="rect">
            <a:avLst/>
          </a:prstGeom>
        </p:spPr>
        <p:txBody>
          <a:bodyPr anchor="t" rtlCol="false" tIns="0" lIns="0" bIns="0" rIns="0">
            <a:spAutoFit/>
          </a:bodyPr>
          <a:lstStyle/>
          <a:p>
            <a:pPr>
              <a:lnSpc>
                <a:spcPts val="2473"/>
              </a:lnSpc>
            </a:pPr>
            <a:r>
              <a:rPr lang="en-US" sz="2061" spc="-65">
                <a:solidFill>
                  <a:srgbClr val="FFFFFF"/>
                </a:solidFill>
                <a:latin typeface="Poppins"/>
              </a:rPr>
              <a:t>Customer satisfaction</a:t>
            </a:r>
          </a:p>
        </p:txBody>
      </p:sp>
      <p:sp>
        <p:nvSpPr>
          <p:cNvPr name="TextBox 5" id="5"/>
          <p:cNvSpPr txBox="true"/>
          <p:nvPr/>
        </p:nvSpPr>
        <p:spPr>
          <a:xfrm rot="0">
            <a:off x="12536012" y="8096924"/>
            <a:ext cx="1348573" cy="628650"/>
          </a:xfrm>
          <a:prstGeom prst="rect">
            <a:avLst/>
          </a:prstGeom>
        </p:spPr>
        <p:txBody>
          <a:bodyPr anchor="t" rtlCol="false" tIns="0" lIns="0" bIns="0" rIns="0">
            <a:spAutoFit/>
          </a:bodyPr>
          <a:lstStyle/>
          <a:p>
            <a:pPr>
              <a:lnSpc>
                <a:spcPts val="2473"/>
              </a:lnSpc>
            </a:pPr>
            <a:r>
              <a:rPr lang="en-US" sz="2061" spc="-65">
                <a:solidFill>
                  <a:srgbClr val="FFFFFF"/>
                </a:solidFill>
                <a:latin typeface="Poppins"/>
              </a:rPr>
              <a:t>Active users</a:t>
            </a:r>
          </a:p>
        </p:txBody>
      </p:sp>
      <p:sp>
        <p:nvSpPr>
          <p:cNvPr name="TextBox 6" id="6"/>
          <p:cNvSpPr txBox="true"/>
          <p:nvPr/>
        </p:nvSpPr>
        <p:spPr>
          <a:xfrm rot="0">
            <a:off x="14548905" y="8096924"/>
            <a:ext cx="1348573" cy="628650"/>
          </a:xfrm>
          <a:prstGeom prst="rect">
            <a:avLst/>
          </a:prstGeom>
        </p:spPr>
        <p:txBody>
          <a:bodyPr anchor="t" rtlCol="false" tIns="0" lIns="0" bIns="0" rIns="0">
            <a:spAutoFit/>
          </a:bodyPr>
          <a:lstStyle/>
          <a:p>
            <a:pPr>
              <a:lnSpc>
                <a:spcPts val="2473"/>
              </a:lnSpc>
            </a:pPr>
            <a:r>
              <a:rPr lang="en-US" sz="2061" spc="-65">
                <a:solidFill>
                  <a:srgbClr val="FFFFFF"/>
                </a:solidFill>
                <a:latin typeface="Poppins"/>
              </a:rPr>
              <a:t>Company growth</a:t>
            </a:r>
          </a:p>
        </p:txBody>
      </p:sp>
      <p:sp>
        <p:nvSpPr>
          <p:cNvPr name="TextBox 7" id="7"/>
          <p:cNvSpPr txBox="true"/>
          <p:nvPr/>
        </p:nvSpPr>
        <p:spPr>
          <a:xfrm rot="0">
            <a:off x="10104323" y="7449102"/>
            <a:ext cx="1892384" cy="514350"/>
          </a:xfrm>
          <a:prstGeom prst="rect">
            <a:avLst/>
          </a:prstGeom>
        </p:spPr>
        <p:txBody>
          <a:bodyPr anchor="t" rtlCol="false" tIns="0" lIns="0" bIns="0" rIns="0">
            <a:spAutoFit/>
          </a:bodyPr>
          <a:lstStyle/>
          <a:p>
            <a:pPr>
              <a:lnSpc>
                <a:spcPts val="3840"/>
              </a:lnSpc>
            </a:pPr>
            <a:r>
              <a:rPr lang="en-US" sz="3200" spc="-102">
                <a:solidFill>
                  <a:srgbClr val="FFFFFF"/>
                </a:solidFill>
                <a:latin typeface="Poppins Semi-Bold"/>
              </a:rPr>
              <a:t>99%</a:t>
            </a:r>
          </a:p>
        </p:txBody>
      </p:sp>
      <p:sp>
        <p:nvSpPr>
          <p:cNvPr name="TextBox 8" id="8"/>
          <p:cNvSpPr txBox="true"/>
          <p:nvPr/>
        </p:nvSpPr>
        <p:spPr>
          <a:xfrm rot="0">
            <a:off x="12536012" y="7449102"/>
            <a:ext cx="1348573" cy="514350"/>
          </a:xfrm>
          <a:prstGeom prst="rect">
            <a:avLst/>
          </a:prstGeom>
        </p:spPr>
        <p:txBody>
          <a:bodyPr anchor="t" rtlCol="false" tIns="0" lIns="0" bIns="0" rIns="0">
            <a:spAutoFit/>
          </a:bodyPr>
          <a:lstStyle/>
          <a:p>
            <a:pPr>
              <a:lnSpc>
                <a:spcPts val="3840"/>
              </a:lnSpc>
            </a:pPr>
            <a:r>
              <a:rPr lang="en-US" sz="3200" spc="-102">
                <a:solidFill>
                  <a:srgbClr val="FFFFFF"/>
                </a:solidFill>
                <a:latin typeface="Poppins Semi-Bold"/>
              </a:rPr>
              <a:t>32M</a:t>
            </a:r>
          </a:p>
        </p:txBody>
      </p:sp>
      <p:sp>
        <p:nvSpPr>
          <p:cNvPr name="TextBox 9" id="9"/>
          <p:cNvSpPr txBox="true"/>
          <p:nvPr/>
        </p:nvSpPr>
        <p:spPr>
          <a:xfrm rot="0">
            <a:off x="14548905" y="7449102"/>
            <a:ext cx="1348573" cy="514350"/>
          </a:xfrm>
          <a:prstGeom prst="rect">
            <a:avLst/>
          </a:prstGeom>
        </p:spPr>
        <p:txBody>
          <a:bodyPr anchor="t" rtlCol="false" tIns="0" lIns="0" bIns="0" rIns="0">
            <a:spAutoFit/>
          </a:bodyPr>
          <a:lstStyle/>
          <a:p>
            <a:pPr>
              <a:lnSpc>
                <a:spcPts val="3840"/>
              </a:lnSpc>
            </a:pPr>
            <a:r>
              <a:rPr lang="en-US" sz="3200" spc="-102">
                <a:solidFill>
                  <a:srgbClr val="FFFFFF"/>
                </a:solidFill>
                <a:latin typeface="Poppins Semi-Bold"/>
              </a:rPr>
              <a:t>240%</a:t>
            </a:r>
          </a:p>
        </p:txBody>
      </p:sp>
      <p:sp>
        <p:nvSpPr>
          <p:cNvPr name="TextBox 10" id="10"/>
          <p:cNvSpPr txBox="true"/>
          <p:nvPr/>
        </p:nvSpPr>
        <p:spPr>
          <a:xfrm rot="0">
            <a:off x="10831942" y="3037801"/>
            <a:ext cx="6627252" cy="3272705"/>
          </a:xfrm>
          <a:prstGeom prst="rect">
            <a:avLst/>
          </a:prstGeom>
        </p:spPr>
        <p:txBody>
          <a:bodyPr anchor="t" rtlCol="false" tIns="0" lIns="0" bIns="0" rIns="0">
            <a:spAutoFit/>
          </a:bodyPr>
          <a:lstStyle/>
          <a:p>
            <a:pPr algn="r">
              <a:lnSpc>
                <a:spcPts val="5204"/>
              </a:lnSpc>
            </a:pPr>
            <a:r>
              <a:rPr lang="en-US" sz="3061" spc="-97">
                <a:solidFill>
                  <a:srgbClr val="216AD9"/>
                </a:solidFill>
                <a:latin typeface="Poppins"/>
              </a:rPr>
              <a:t> Capability Maturity Model, often abbreviated as CMM, is a framework designed to evaluate and improve the processes within a software development organization.</a:t>
            </a:r>
          </a:p>
        </p:txBody>
      </p:sp>
      <p:sp>
        <p:nvSpPr>
          <p:cNvPr name="TextBox 11" id="11"/>
          <p:cNvSpPr txBox="true"/>
          <p:nvPr/>
        </p:nvSpPr>
        <p:spPr>
          <a:xfrm rot="0">
            <a:off x="11050515" y="6769715"/>
            <a:ext cx="6627252" cy="1958255"/>
          </a:xfrm>
          <a:prstGeom prst="rect">
            <a:avLst/>
          </a:prstGeom>
        </p:spPr>
        <p:txBody>
          <a:bodyPr anchor="t" rtlCol="false" tIns="0" lIns="0" bIns="0" rIns="0">
            <a:spAutoFit/>
          </a:bodyPr>
          <a:lstStyle/>
          <a:p>
            <a:pPr algn="r">
              <a:lnSpc>
                <a:spcPts val="5204"/>
              </a:lnSpc>
            </a:pPr>
            <a:r>
              <a:rPr lang="en-US" sz="3061" spc="-97">
                <a:solidFill>
                  <a:srgbClr val="216AD9"/>
                </a:solidFill>
                <a:latin typeface="Poppins"/>
              </a:rPr>
              <a:t>Developed by Software Engineering Institute(SEI) at Carnegie Mellon University in 1987.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47805" y="577569"/>
            <a:ext cx="9011495" cy="8978726"/>
          </a:xfrm>
          <a:custGeom>
            <a:avLst/>
            <a:gdLst/>
            <a:ahLst/>
            <a:cxnLst/>
            <a:rect r="r" b="b" t="t" l="l"/>
            <a:pathLst>
              <a:path h="8978726" w="9011495">
                <a:moveTo>
                  <a:pt x="0" y="0"/>
                </a:moveTo>
                <a:lnTo>
                  <a:pt x="9011495" y="0"/>
                </a:lnTo>
                <a:lnTo>
                  <a:pt x="9011495" y="8978725"/>
                </a:lnTo>
                <a:lnTo>
                  <a:pt x="0" y="8978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20419"/>
            <a:ext cx="5872871" cy="2600325"/>
          </a:xfrm>
          <a:prstGeom prst="rect">
            <a:avLst/>
          </a:prstGeom>
        </p:spPr>
        <p:txBody>
          <a:bodyPr anchor="t" rtlCol="false" tIns="0" lIns="0" bIns="0" rIns="0">
            <a:spAutoFit/>
          </a:bodyPr>
          <a:lstStyle/>
          <a:p>
            <a:pPr>
              <a:lnSpc>
                <a:spcPts val="6720"/>
              </a:lnSpc>
            </a:pPr>
            <a:r>
              <a:rPr lang="en-US" sz="5600" spc="-179">
                <a:solidFill>
                  <a:srgbClr val="216AD9"/>
                </a:solidFill>
                <a:latin typeface="Poppins Semi-Bold"/>
              </a:rPr>
              <a:t>Key Process Areas (KPAs)</a:t>
            </a:r>
          </a:p>
          <a:p>
            <a:pPr>
              <a:lnSpc>
                <a:spcPts val="6720"/>
              </a:lnSpc>
            </a:pPr>
          </a:p>
        </p:txBody>
      </p:sp>
      <p:sp>
        <p:nvSpPr>
          <p:cNvPr name="TextBox 4" id="4"/>
          <p:cNvSpPr txBox="true"/>
          <p:nvPr/>
        </p:nvSpPr>
        <p:spPr>
          <a:xfrm rot="0">
            <a:off x="777797" y="3025494"/>
            <a:ext cx="7139034" cy="5110460"/>
          </a:xfrm>
          <a:prstGeom prst="rect">
            <a:avLst/>
          </a:prstGeom>
        </p:spPr>
        <p:txBody>
          <a:bodyPr anchor="t" rtlCol="false" tIns="0" lIns="0" bIns="0" rIns="0">
            <a:spAutoFit/>
          </a:bodyPr>
          <a:lstStyle/>
          <a:p>
            <a:pPr>
              <a:lnSpc>
                <a:spcPts val="4524"/>
              </a:lnSpc>
            </a:pPr>
            <a:r>
              <a:rPr lang="en-US" sz="3232" spc="-103">
                <a:solidFill>
                  <a:srgbClr val="216AD9"/>
                </a:solidFill>
                <a:latin typeface="Poppins"/>
              </a:rPr>
              <a:t>The Key Process Areas (KPAs) are the areas that organizations should focus on to optimize their processes. They include requirements management, project planning, project monitoring and control, process and product quality assurance, and configuration management.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3893589" y="1028700"/>
            <a:ext cx="10902267" cy="8908467"/>
          </a:xfrm>
          <a:custGeom>
            <a:avLst/>
            <a:gdLst/>
            <a:ahLst/>
            <a:cxnLst/>
            <a:rect r="r" b="b" t="t" l="l"/>
            <a:pathLst>
              <a:path h="8908467" w="10902267">
                <a:moveTo>
                  <a:pt x="0" y="0"/>
                </a:moveTo>
                <a:lnTo>
                  <a:pt x="10902267" y="0"/>
                </a:lnTo>
                <a:lnTo>
                  <a:pt x="10902267" y="8908467"/>
                </a:lnTo>
                <a:lnTo>
                  <a:pt x="0" y="8908467"/>
                </a:lnTo>
                <a:lnTo>
                  <a:pt x="0" y="0"/>
                </a:lnTo>
                <a:close/>
              </a:path>
            </a:pathLst>
          </a:custGeom>
          <a:blipFill>
            <a:blip r:embed="rId2"/>
            <a:stretch>
              <a:fillRect l="0" t="0" r="0" b="0"/>
            </a:stretch>
          </a:blipFill>
        </p:spPr>
      </p:sp>
      <p:sp>
        <p:nvSpPr>
          <p:cNvPr name="TextBox 3" id="3"/>
          <p:cNvSpPr txBox="true"/>
          <p:nvPr/>
        </p:nvSpPr>
        <p:spPr>
          <a:xfrm rot="0">
            <a:off x="5009616" y="123825"/>
            <a:ext cx="8670213" cy="904875"/>
          </a:xfrm>
          <a:prstGeom prst="rect">
            <a:avLst/>
          </a:prstGeom>
        </p:spPr>
        <p:txBody>
          <a:bodyPr anchor="t" rtlCol="false" tIns="0" lIns="0" bIns="0" rIns="0">
            <a:spAutoFit/>
          </a:bodyPr>
          <a:lstStyle/>
          <a:p>
            <a:pPr algn="ctr">
              <a:lnSpc>
                <a:spcPts val="6720"/>
              </a:lnSpc>
            </a:pPr>
            <a:r>
              <a:rPr lang="en-US" sz="5600" spc="-179">
                <a:solidFill>
                  <a:srgbClr val="FFFFFF"/>
                </a:solidFill>
                <a:latin typeface="Poppins Semi-Bold"/>
              </a:rPr>
              <a:t>5 levels of CMM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1021802" y="1343898"/>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823" y="4573333"/>
            <a:ext cx="6715549" cy="4114800"/>
          </a:xfrm>
          <a:custGeom>
            <a:avLst/>
            <a:gdLst/>
            <a:ahLst/>
            <a:cxnLst/>
            <a:rect r="r" b="b" t="t" l="l"/>
            <a:pathLst>
              <a:path h="4114800" w="6715549">
                <a:moveTo>
                  <a:pt x="0" y="0"/>
                </a:moveTo>
                <a:lnTo>
                  <a:pt x="6715549" y="0"/>
                </a:lnTo>
                <a:lnTo>
                  <a:pt x="671554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637014" y="1241967"/>
            <a:ext cx="6755970" cy="1752600"/>
          </a:xfrm>
          <a:prstGeom prst="rect">
            <a:avLst/>
          </a:prstGeom>
        </p:spPr>
        <p:txBody>
          <a:bodyPr anchor="t" rtlCol="false" tIns="0" lIns="0" bIns="0" rIns="0">
            <a:spAutoFit/>
          </a:bodyPr>
          <a:lstStyle/>
          <a:p>
            <a:pPr>
              <a:lnSpc>
                <a:spcPts val="6720"/>
              </a:lnSpc>
            </a:pPr>
            <a:r>
              <a:rPr lang="en-US" sz="5600" spc="-179">
                <a:solidFill>
                  <a:srgbClr val="FFFFFF"/>
                </a:solidFill>
                <a:latin typeface="Poppins Semi-Bold"/>
              </a:rPr>
              <a:t>CMM Level 1: Initial</a:t>
            </a:r>
          </a:p>
          <a:p>
            <a:pPr>
              <a:lnSpc>
                <a:spcPts val="6720"/>
              </a:lnSpc>
            </a:pPr>
          </a:p>
        </p:txBody>
      </p:sp>
      <p:sp>
        <p:nvSpPr>
          <p:cNvPr name="TextBox 5" id="5"/>
          <p:cNvSpPr txBox="true"/>
          <p:nvPr/>
        </p:nvSpPr>
        <p:spPr>
          <a:xfrm rot="0">
            <a:off x="9837737" y="2426419"/>
            <a:ext cx="6755970" cy="6831881"/>
          </a:xfrm>
          <a:prstGeom prst="rect">
            <a:avLst/>
          </a:prstGeom>
        </p:spPr>
        <p:txBody>
          <a:bodyPr anchor="t" rtlCol="false" tIns="0" lIns="0" bIns="0" rIns="0">
            <a:spAutoFit/>
          </a:bodyPr>
          <a:lstStyle/>
          <a:p>
            <a:pPr>
              <a:lnSpc>
                <a:spcPts val="6054"/>
              </a:lnSpc>
            </a:pPr>
            <a:r>
              <a:rPr lang="en-US" sz="3561" spc="-113">
                <a:solidFill>
                  <a:srgbClr val="FFFFFF"/>
                </a:solidFill>
                <a:latin typeface="Poppins"/>
              </a:rPr>
              <a:t>At CMM Level 1, processes are ad hoc and chaotic. There is no formal process in place, and success depends on individual effort. Organizations at this level are reactive and struggle to deliver projects on time and within budget.</a:t>
            </a:r>
          </a:p>
          <a:p>
            <a:pPr>
              <a:lnSpc>
                <a:spcPts val="605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1021802" y="1343898"/>
            <a:ext cx="7315200" cy="2500468"/>
          </a:xfrm>
          <a:custGeom>
            <a:avLst/>
            <a:gdLst/>
            <a:ahLst/>
            <a:cxnLst/>
            <a:rect r="r" b="b" t="t" l="l"/>
            <a:pathLst>
              <a:path h="2500468" w="7315200">
                <a:moveTo>
                  <a:pt x="0" y="0"/>
                </a:moveTo>
                <a:lnTo>
                  <a:pt x="7315200" y="0"/>
                </a:lnTo>
                <a:lnTo>
                  <a:pt x="7315200" y="2500469"/>
                </a:lnTo>
                <a:lnTo>
                  <a:pt x="0" y="250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0823" y="4573333"/>
            <a:ext cx="6715549" cy="4114800"/>
          </a:xfrm>
          <a:custGeom>
            <a:avLst/>
            <a:gdLst/>
            <a:ahLst/>
            <a:cxnLst/>
            <a:rect r="r" b="b" t="t" l="l"/>
            <a:pathLst>
              <a:path h="4114800" w="6715549">
                <a:moveTo>
                  <a:pt x="0" y="0"/>
                </a:moveTo>
                <a:lnTo>
                  <a:pt x="6715549" y="0"/>
                </a:lnTo>
                <a:lnTo>
                  <a:pt x="671554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637014" y="1241967"/>
            <a:ext cx="6755970" cy="1752600"/>
          </a:xfrm>
          <a:prstGeom prst="rect">
            <a:avLst/>
          </a:prstGeom>
        </p:spPr>
        <p:txBody>
          <a:bodyPr anchor="t" rtlCol="false" tIns="0" lIns="0" bIns="0" rIns="0">
            <a:spAutoFit/>
          </a:bodyPr>
          <a:lstStyle/>
          <a:p>
            <a:pPr>
              <a:lnSpc>
                <a:spcPts val="6720"/>
              </a:lnSpc>
            </a:pPr>
            <a:r>
              <a:rPr lang="en-US" sz="5600" spc="-179">
                <a:solidFill>
                  <a:srgbClr val="FFFFFF"/>
                </a:solidFill>
                <a:latin typeface="Poppins Semi-Bold"/>
              </a:rPr>
              <a:t>Level 1: Initial KPA</a:t>
            </a:r>
          </a:p>
          <a:p>
            <a:pPr>
              <a:lnSpc>
                <a:spcPts val="6720"/>
              </a:lnSpc>
            </a:pPr>
          </a:p>
        </p:txBody>
      </p:sp>
      <p:sp>
        <p:nvSpPr>
          <p:cNvPr name="TextBox 5" id="5"/>
          <p:cNvSpPr txBox="true"/>
          <p:nvPr/>
        </p:nvSpPr>
        <p:spPr>
          <a:xfrm rot="0">
            <a:off x="9837737" y="2426419"/>
            <a:ext cx="6755970" cy="6069881"/>
          </a:xfrm>
          <a:prstGeom prst="rect">
            <a:avLst/>
          </a:prstGeom>
        </p:spPr>
        <p:txBody>
          <a:bodyPr anchor="t" rtlCol="false" tIns="0" lIns="0" bIns="0" rIns="0">
            <a:spAutoFit/>
          </a:bodyPr>
          <a:lstStyle/>
          <a:p>
            <a:pPr>
              <a:lnSpc>
                <a:spcPts val="6054"/>
              </a:lnSpc>
            </a:pPr>
            <a:r>
              <a:rPr lang="en-US" sz="3561" spc="-113">
                <a:solidFill>
                  <a:srgbClr val="FFFFFF"/>
                </a:solidFill>
                <a:latin typeface="Poppins"/>
              </a:rPr>
              <a:t>At the initial level, there are no predefined KPAs because processes are generally ad hoc, unpredictable, and poorly controlled. The focus here is often on completing projects rather than establishing consistent processes.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319273" y="1429156"/>
            <a:ext cx="7315200" cy="3471395"/>
          </a:xfrm>
          <a:custGeom>
            <a:avLst/>
            <a:gdLst/>
            <a:ahLst/>
            <a:cxnLst/>
            <a:rect r="r" b="b" t="t" l="l"/>
            <a:pathLst>
              <a:path h="3471395" w="7315200">
                <a:moveTo>
                  <a:pt x="0" y="0"/>
                </a:moveTo>
                <a:lnTo>
                  <a:pt x="7315200" y="0"/>
                </a:lnTo>
                <a:lnTo>
                  <a:pt x="7315200" y="3471395"/>
                </a:lnTo>
                <a:lnTo>
                  <a:pt x="0" y="3471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60061" y="2610564"/>
            <a:ext cx="4083939" cy="4114800"/>
          </a:xfrm>
          <a:custGeom>
            <a:avLst/>
            <a:gdLst/>
            <a:ahLst/>
            <a:cxnLst/>
            <a:rect r="r" b="b" t="t" l="l"/>
            <a:pathLst>
              <a:path h="4114800" w="4083939">
                <a:moveTo>
                  <a:pt x="0" y="0"/>
                </a:moveTo>
                <a:lnTo>
                  <a:pt x="4083939" y="0"/>
                </a:lnTo>
                <a:lnTo>
                  <a:pt x="408393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641" y="5745990"/>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662105" y="564529"/>
            <a:ext cx="6755970" cy="2600325"/>
          </a:xfrm>
          <a:prstGeom prst="rect">
            <a:avLst/>
          </a:prstGeom>
        </p:spPr>
        <p:txBody>
          <a:bodyPr anchor="t" rtlCol="false" tIns="0" lIns="0" bIns="0" rIns="0">
            <a:spAutoFit/>
          </a:bodyPr>
          <a:lstStyle/>
          <a:p>
            <a:pPr>
              <a:lnSpc>
                <a:spcPts val="6720"/>
              </a:lnSpc>
            </a:pPr>
            <a:r>
              <a:rPr lang="en-US" sz="5600" spc="-179">
                <a:solidFill>
                  <a:srgbClr val="FFFFFF"/>
                </a:solidFill>
                <a:latin typeface="Poppins Semi-Bold"/>
              </a:rPr>
              <a:t>CMM Level 2: Managed.</a:t>
            </a:r>
          </a:p>
          <a:p>
            <a:pPr>
              <a:lnSpc>
                <a:spcPts val="6720"/>
              </a:lnSpc>
            </a:pPr>
          </a:p>
        </p:txBody>
      </p:sp>
      <p:sp>
        <p:nvSpPr>
          <p:cNvPr name="TextBox 6" id="6"/>
          <p:cNvSpPr txBox="true"/>
          <p:nvPr/>
        </p:nvSpPr>
        <p:spPr>
          <a:xfrm rot="0">
            <a:off x="9662105" y="2693119"/>
            <a:ext cx="6755970" cy="7593881"/>
          </a:xfrm>
          <a:prstGeom prst="rect">
            <a:avLst/>
          </a:prstGeom>
        </p:spPr>
        <p:txBody>
          <a:bodyPr anchor="t" rtlCol="false" tIns="0" lIns="0" bIns="0" rIns="0">
            <a:spAutoFit/>
          </a:bodyPr>
          <a:lstStyle/>
          <a:p>
            <a:pPr>
              <a:lnSpc>
                <a:spcPts val="6054"/>
              </a:lnSpc>
            </a:pPr>
            <a:r>
              <a:rPr lang="en-US" sz="3561" spc="-113">
                <a:solidFill>
                  <a:srgbClr val="FFFFFF"/>
                </a:solidFill>
                <a:latin typeface="Poppins"/>
              </a:rPr>
              <a:t>At CMM Level 2, processes are repeatable and documented. Organizations at this level have basic project management practices in place and can deliver projects on time and within budget. However, there is still room for improvement.</a:t>
            </a:r>
          </a:p>
          <a:p>
            <a:pPr>
              <a:lnSpc>
                <a:spcPts val="6054"/>
              </a:lnSpc>
            </a:pPr>
          </a:p>
          <a:p>
            <a:pPr>
              <a:lnSpc>
                <a:spcPts val="605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319273" y="1429156"/>
            <a:ext cx="7315200" cy="3471395"/>
          </a:xfrm>
          <a:custGeom>
            <a:avLst/>
            <a:gdLst/>
            <a:ahLst/>
            <a:cxnLst/>
            <a:rect r="r" b="b" t="t" l="l"/>
            <a:pathLst>
              <a:path h="3471395" w="7315200">
                <a:moveTo>
                  <a:pt x="0" y="0"/>
                </a:moveTo>
                <a:lnTo>
                  <a:pt x="7315200" y="0"/>
                </a:lnTo>
                <a:lnTo>
                  <a:pt x="7315200" y="3471395"/>
                </a:lnTo>
                <a:lnTo>
                  <a:pt x="0" y="3471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60061" y="2610564"/>
            <a:ext cx="4083939" cy="4114800"/>
          </a:xfrm>
          <a:custGeom>
            <a:avLst/>
            <a:gdLst/>
            <a:ahLst/>
            <a:cxnLst/>
            <a:rect r="r" b="b" t="t" l="l"/>
            <a:pathLst>
              <a:path h="4114800" w="4083939">
                <a:moveTo>
                  <a:pt x="0" y="0"/>
                </a:moveTo>
                <a:lnTo>
                  <a:pt x="4083939" y="0"/>
                </a:lnTo>
                <a:lnTo>
                  <a:pt x="408393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641" y="5745990"/>
            <a:ext cx="4714875" cy="4114800"/>
          </a:xfrm>
          <a:custGeom>
            <a:avLst/>
            <a:gdLst/>
            <a:ahLst/>
            <a:cxnLst/>
            <a:rect r="r" b="b" t="t" l="l"/>
            <a:pathLst>
              <a:path h="4114800" w="4714875">
                <a:moveTo>
                  <a:pt x="0" y="0"/>
                </a:moveTo>
                <a:lnTo>
                  <a:pt x="4714875" y="0"/>
                </a:lnTo>
                <a:lnTo>
                  <a:pt x="47148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503330" y="564529"/>
            <a:ext cx="6755970" cy="2600325"/>
          </a:xfrm>
          <a:prstGeom prst="rect">
            <a:avLst/>
          </a:prstGeom>
        </p:spPr>
        <p:txBody>
          <a:bodyPr anchor="t" rtlCol="false" tIns="0" lIns="0" bIns="0" rIns="0">
            <a:spAutoFit/>
          </a:bodyPr>
          <a:lstStyle/>
          <a:p>
            <a:pPr>
              <a:lnSpc>
                <a:spcPts val="6720"/>
              </a:lnSpc>
            </a:pPr>
            <a:r>
              <a:rPr lang="en-US" sz="5600" spc="-179">
                <a:solidFill>
                  <a:srgbClr val="FFFFFF"/>
                </a:solidFill>
                <a:latin typeface="Poppins Semi-Bold"/>
              </a:rPr>
              <a:t>Level 2: Managed KPA</a:t>
            </a:r>
          </a:p>
          <a:p>
            <a:pPr>
              <a:lnSpc>
                <a:spcPts val="6720"/>
              </a:lnSpc>
            </a:pPr>
          </a:p>
        </p:txBody>
      </p:sp>
      <p:sp>
        <p:nvSpPr>
          <p:cNvPr name="TextBox 6" id="6"/>
          <p:cNvSpPr txBox="true"/>
          <p:nvPr/>
        </p:nvSpPr>
        <p:spPr>
          <a:xfrm rot="0">
            <a:off x="10503330" y="2527598"/>
            <a:ext cx="6755970" cy="4545881"/>
          </a:xfrm>
          <a:prstGeom prst="rect">
            <a:avLst/>
          </a:prstGeom>
        </p:spPr>
        <p:txBody>
          <a:bodyPr anchor="t" rtlCol="false" tIns="0" lIns="0" bIns="0" rIns="0">
            <a:spAutoFit/>
          </a:bodyPr>
          <a:lstStyle/>
          <a:p>
            <a:pPr>
              <a:lnSpc>
                <a:spcPts val="6054"/>
              </a:lnSpc>
            </a:pPr>
            <a:r>
              <a:rPr lang="en-US" sz="3561" spc="-113">
                <a:solidFill>
                  <a:srgbClr val="FFFFFF"/>
                </a:solidFill>
                <a:latin typeface="Poppins"/>
              </a:rPr>
              <a:t>Requirements Management</a:t>
            </a:r>
          </a:p>
          <a:p>
            <a:pPr>
              <a:lnSpc>
                <a:spcPts val="6054"/>
              </a:lnSpc>
            </a:pPr>
            <a:r>
              <a:rPr lang="en-US" sz="3561" spc="-113">
                <a:solidFill>
                  <a:srgbClr val="FFFFFF"/>
                </a:solidFill>
                <a:latin typeface="Poppins"/>
              </a:rPr>
              <a:t>Project Planning</a:t>
            </a:r>
          </a:p>
          <a:p>
            <a:pPr>
              <a:lnSpc>
                <a:spcPts val="6054"/>
              </a:lnSpc>
            </a:pPr>
            <a:r>
              <a:rPr lang="en-US" sz="3561" spc="-113">
                <a:solidFill>
                  <a:srgbClr val="FFFFFF"/>
                </a:solidFill>
                <a:latin typeface="Poppins"/>
              </a:rPr>
              <a:t>Project Monitoring and Control</a:t>
            </a:r>
          </a:p>
          <a:p>
            <a:pPr>
              <a:lnSpc>
                <a:spcPts val="6054"/>
              </a:lnSpc>
            </a:pPr>
            <a:r>
              <a:rPr lang="en-US" sz="3561" spc="-113">
                <a:solidFill>
                  <a:srgbClr val="FFFFFF"/>
                </a:solidFill>
                <a:latin typeface="Poppins"/>
              </a:rPr>
              <a:t>Subcontract Management</a:t>
            </a:r>
          </a:p>
          <a:p>
            <a:pPr>
              <a:lnSpc>
                <a:spcPts val="6054"/>
              </a:lnSpc>
            </a:pPr>
            <a:r>
              <a:rPr lang="en-US" sz="3561" spc="-113">
                <a:solidFill>
                  <a:srgbClr val="FFFFFF"/>
                </a:solidFill>
                <a:latin typeface="Poppins"/>
              </a:rPr>
              <a:t>Quality Assurance</a:t>
            </a:r>
          </a:p>
          <a:p>
            <a:pPr>
              <a:lnSpc>
                <a:spcPts val="6054"/>
              </a:lnSpc>
            </a:pPr>
            <a:r>
              <a:rPr lang="en-US" sz="3561" spc="-113">
                <a:solidFill>
                  <a:srgbClr val="FFFFFF"/>
                </a:solidFill>
                <a:latin typeface="Poppins"/>
              </a:rPr>
              <a:t>Configuration Management</a:t>
            </a:r>
          </a:p>
        </p:txBody>
      </p:sp>
      <p:grpSp>
        <p:nvGrpSpPr>
          <p:cNvPr name="Group 7" id="7"/>
          <p:cNvGrpSpPr/>
          <p:nvPr/>
        </p:nvGrpSpPr>
        <p:grpSpPr>
          <a:xfrm rot="0">
            <a:off x="9966960" y="2873692"/>
            <a:ext cx="184785" cy="184785"/>
            <a:chOff x="0" y="0"/>
            <a:chExt cx="246380" cy="246380"/>
          </a:xfrm>
        </p:grpSpPr>
        <p:sp>
          <p:nvSpPr>
            <p:cNvPr name="Freeform 8" id="8"/>
            <p:cNvSpPr/>
            <p:nvPr/>
          </p:nvSpPr>
          <p:spPr>
            <a:xfrm flipH="false" flipV="false" rot="0">
              <a:off x="45720" y="49530"/>
              <a:ext cx="147320" cy="154940"/>
            </a:xfrm>
            <a:custGeom>
              <a:avLst/>
              <a:gdLst/>
              <a:ahLst/>
              <a:cxnLst/>
              <a:rect r="r" b="b" t="t" l="l"/>
              <a:pathLst>
                <a:path h="154940" w="147320">
                  <a:moveTo>
                    <a:pt x="147320" y="53340"/>
                  </a:moveTo>
                  <a:cubicBezTo>
                    <a:pt x="144780" y="107950"/>
                    <a:pt x="125730" y="137160"/>
                    <a:pt x="106680" y="146050"/>
                  </a:cubicBezTo>
                  <a:cubicBezTo>
                    <a:pt x="87630" y="154940"/>
                    <a:pt x="52070" y="149860"/>
                    <a:pt x="35560" y="142240"/>
                  </a:cubicBezTo>
                  <a:cubicBezTo>
                    <a:pt x="24130" y="137160"/>
                    <a:pt x="15240" y="128270"/>
                    <a:pt x="10160" y="115570"/>
                  </a:cubicBezTo>
                  <a:cubicBezTo>
                    <a:pt x="2540" y="9906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22941"/>
            </a:solidFill>
            <a:ln cap="sq">
              <a:noFill/>
              <a:prstDash val="solid"/>
              <a:miter/>
            </a:ln>
          </p:spPr>
        </p:sp>
      </p:grpSp>
      <p:grpSp>
        <p:nvGrpSpPr>
          <p:cNvPr name="Group 9" id="9"/>
          <p:cNvGrpSpPr/>
          <p:nvPr/>
        </p:nvGrpSpPr>
        <p:grpSpPr>
          <a:xfrm rot="0">
            <a:off x="9906952" y="3656647"/>
            <a:ext cx="184785" cy="189548"/>
            <a:chOff x="0" y="0"/>
            <a:chExt cx="246380" cy="252730"/>
          </a:xfrm>
        </p:grpSpPr>
        <p:sp>
          <p:nvSpPr>
            <p:cNvPr name="Freeform 10" id="10"/>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7160"/>
                    <a:pt x="106680" y="146050"/>
                  </a:cubicBezTo>
                  <a:cubicBezTo>
                    <a:pt x="95250" y="152400"/>
                    <a:pt x="83820" y="154940"/>
                    <a:pt x="71120" y="152400"/>
                  </a:cubicBezTo>
                  <a:cubicBezTo>
                    <a:pt x="53340" y="148590"/>
                    <a:pt x="21590" y="133350"/>
                    <a:pt x="10160" y="115570"/>
                  </a:cubicBezTo>
                  <a:cubicBezTo>
                    <a:pt x="0" y="97790"/>
                    <a:pt x="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022941"/>
            </a:solidFill>
            <a:ln cap="sq">
              <a:noFill/>
              <a:prstDash val="solid"/>
              <a:miter/>
            </a:ln>
          </p:spPr>
        </p:sp>
      </p:grpSp>
      <p:grpSp>
        <p:nvGrpSpPr>
          <p:cNvPr name="Group 11" id="11"/>
          <p:cNvGrpSpPr/>
          <p:nvPr/>
        </p:nvGrpSpPr>
        <p:grpSpPr>
          <a:xfrm rot="0">
            <a:off x="9946957" y="4439603"/>
            <a:ext cx="184785" cy="189548"/>
            <a:chOff x="0" y="0"/>
            <a:chExt cx="246380" cy="252730"/>
          </a:xfrm>
        </p:grpSpPr>
        <p:sp>
          <p:nvSpPr>
            <p:cNvPr name="Freeform 12" id="12"/>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1590"/>
                    <a:pt x="129540" y="21590"/>
                  </a:cubicBezTo>
                </a:path>
              </a:pathLst>
            </a:custGeom>
            <a:solidFill>
              <a:srgbClr val="022941"/>
            </a:solidFill>
            <a:ln cap="sq">
              <a:noFill/>
              <a:prstDash val="solid"/>
              <a:miter/>
            </a:ln>
          </p:spPr>
        </p:sp>
      </p:grpSp>
      <p:grpSp>
        <p:nvGrpSpPr>
          <p:cNvPr name="Group 13" id="13"/>
          <p:cNvGrpSpPr/>
          <p:nvPr/>
        </p:nvGrpSpPr>
        <p:grpSpPr>
          <a:xfrm rot="0">
            <a:off x="9946957" y="5302568"/>
            <a:ext cx="184785" cy="189548"/>
            <a:chOff x="0" y="0"/>
            <a:chExt cx="246380" cy="252730"/>
          </a:xfrm>
        </p:grpSpPr>
        <p:sp>
          <p:nvSpPr>
            <p:cNvPr name="Freeform 14" id="14"/>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3820" y="154940"/>
                    <a:pt x="71120" y="152400"/>
                  </a:cubicBezTo>
                  <a:cubicBezTo>
                    <a:pt x="53340" y="148590"/>
                    <a:pt x="22860" y="133350"/>
                    <a:pt x="11430" y="115570"/>
                  </a:cubicBezTo>
                  <a:cubicBezTo>
                    <a:pt x="0" y="97790"/>
                    <a:pt x="1270" y="62230"/>
                    <a:pt x="6350" y="44450"/>
                  </a:cubicBezTo>
                  <a:cubicBezTo>
                    <a:pt x="10160" y="31750"/>
                    <a:pt x="20320" y="24130"/>
                    <a:pt x="29210" y="16510"/>
                  </a:cubicBezTo>
                  <a:cubicBezTo>
                    <a:pt x="38100" y="8890"/>
                    <a:pt x="49530" y="2540"/>
                    <a:pt x="62230" y="1270"/>
                  </a:cubicBezTo>
                  <a:cubicBezTo>
                    <a:pt x="80010" y="0"/>
                    <a:pt x="129540" y="22860"/>
                    <a:pt x="129540" y="22860"/>
                  </a:cubicBezTo>
                </a:path>
              </a:pathLst>
            </a:custGeom>
            <a:solidFill>
              <a:srgbClr val="022941"/>
            </a:solidFill>
            <a:ln cap="sq">
              <a:noFill/>
              <a:prstDash val="solid"/>
              <a:miter/>
            </a:ln>
          </p:spPr>
        </p:sp>
      </p:grpSp>
      <p:grpSp>
        <p:nvGrpSpPr>
          <p:cNvPr name="Group 15" id="15"/>
          <p:cNvGrpSpPr/>
          <p:nvPr/>
        </p:nvGrpSpPr>
        <p:grpSpPr>
          <a:xfrm rot="0">
            <a:off x="9906952" y="6046470"/>
            <a:ext cx="184785" cy="188595"/>
            <a:chOff x="0" y="0"/>
            <a:chExt cx="246380" cy="251460"/>
          </a:xfrm>
        </p:grpSpPr>
        <p:sp>
          <p:nvSpPr>
            <p:cNvPr name="Freeform 16" id="16"/>
            <p:cNvSpPr/>
            <p:nvPr/>
          </p:nvSpPr>
          <p:spPr>
            <a:xfrm flipH="false" flipV="false" rot="0">
              <a:off x="44450" y="46990"/>
              <a:ext cx="148590" cy="156210"/>
            </a:xfrm>
            <a:custGeom>
              <a:avLst/>
              <a:gdLst/>
              <a:ahLst/>
              <a:cxnLst/>
              <a:rect r="r" b="b" t="t" l="l"/>
              <a:pathLst>
                <a:path h="156210" w="148590">
                  <a:moveTo>
                    <a:pt x="148590" y="54610"/>
                  </a:moveTo>
                  <a:cubicBezTo>
                    <a:pt x="146050" y="109220"/>
                    <a:pt x="121920" y="135890"/>
                    <a:pt x="106680" y="146050"/>
                  </a:cubicBezTo>
                  <a:cubicBezTo>
                    <a:pt x="95250" y="152400"/>
                    <a:pt x="83820" y="156210"/>
                    <a:pt x="71120" y="153670"/>
                  </a:cubicBezTo>
                  <a:cubicBezTo>
                    <a:pt x="53340" y="151130"/>
                    <a:pt x="21590" y="134620"/>
                    <a:pt x="10160" y="116840"/>
                  </a:cubicBezTo>
                  <a:cubicBezTo>
                    <a:pt x="0" y="99060"/>
                    <a:pt x="0" y="63500"/>
                    <a:pt x="6350" y="45720"/>
                  </a:cubicBezTo>
                  <a:cubicBezTo>
                    <a:pt x="10160" y="33020"/>
                    <a:pt x="17780" y="24130"/>
                    <a:pt x="29210" y="17780"/>
                  </a:cubicBezTo>
                  <a:cubicBezTo>
                    <a:pt x="45720" y="7620"/>
                    <a:pt x="81280" y="0"/>
                    <a:pt x="99060" y="3810"/>
                  </a:cubicBezTo>
                  <a:cubicBezTo>
                    <a:pt x="111760" y="6350"/>
                    <a:pt x="129540" y="22860"/>
                    <a:pt x="129540" y="22860"/>
                  </a:cubicBezTo>
                </a:path>
              </a:pathLst>
            </a:custGeom>
            <a:solidFill>
              <a:srgbClr val="022941"/>
            </a:solidFill>
            <a:ln cap="sq">
              <a:noFill/>
              <a:prstDash val="solid"/>
              <a:miter/>
            </a:ln>
          </p:spPr>
        </p:sp>
      </p:grpSp>
      <p:grpSp>
        <p:nvGrpSpPr>
          <p:cNvPr name="Group 17" id="17"/>
          <p:cNvGrpSpPr/>
          <p:nvPr/>
        </p:nvGrpSpPr>
        <p:grpSpPr>
          <a:xfrm rot="0">
            <a:off x="9926955" y="6787515"/>
            <a:ext cx="184785" cy="184785"/>
            <a:chOff x="0" y="0"/>
            <a:chExt cx="246380" cy="246380"/>
          </a:xfrm>
        </p:grpSpPr>
        <p:sp>
          <p:nvSpPr>
            <p:cNvPr name="Freeform 18" id="18"/>
            <p:cNvSpPr/>
            <p:nvPr/>
          </p:nvSpPr>
          <p:spPr>
            <a:xfrm flipH="false" flipV="false" rot="0">
              <a:off x="45720" y="49530"/>
              <a:ext cx="147320" cy="154940"/>
            </a:xfrm>
            <a:custGeom>
              <a:avLst/>
              <a:gdLst/>
              <a:ahLst/>
              <a:cxnLst/>
              <a:rect r="r" b="b" t="t" l="l"/>
              <a:pathLst>
                <a:path h="154940" w="147320">
                  <a:moveTo>
                    <a:pt x="147320" y="54610"/>
                  </a:moveTo>
                  <a:cubicBezTo>
                    <a:pt x="144780" y="107950"/>
                    <a:pt x="124460" y="137160"/>
                    <a:pt x="105410" y="146050"/>
                  </a:cubicBezTo>
                  <a:cubicBezTo>
                    <a:pt x="86360" y="154940"/>
                    <a:pt x="52070" y="149860"/>
                    <a:pt x="35560" y="142240"/>
                  </a:cubicBezTo>
                  <a:cubicBezTo>
                    <a:pt x="22860" y="137160"/>
                    <a:pt x="13970" y="128270"/>
                    <a:pt x="8890" y="116840"/>
                  </a:cubicBezTo>
                  <a:cubicBezTo>
                    <a:pt x="1270" y="100330"/>
                    <a:pt x="0" y="63500"/>
                    <a:pt x="5080" y="45720"/>
                  </a:cubicBezTo>
                  <a:cubicBezTo>
                    <a:pt x="8890" y="33020"/>
                    <a:pt x="19050" y="24130"/>
                    <a:pt x="27940" y="16510"/>
                  </a:cubicBezTo>
                  <a:cubicBezTo>
                    <a:pt x="36830" y="8890"/>
                    <a:pt x="48260" y="2540"/>
                    <a:pt x="60960" y="1270"/>
                  </a:cubicBezTo>
                  <a:cubicBezTo>
                    <a:pt x="78740" y="0"/>
                    <a:pt x="128270" y="22860"/>
                    <a:pt x="128270" y="22860"/>
                  </a:cubicBezTo>
                </a:path>
              </a:pathLst>
            </a:custGeom>
            <a:solidFill>
              <a:srgbClr val="022941"/>
            </a:solidFill>
            <a:ln cap="sq">
              <a:noFill/>
              <a:prstDash val="solid"/>
              <a:miter/>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16AD9"/>
        </a:solidFill>
      </p:bgPr>
    </p:bg>
    <p:spTree>
      <p:nvGrpSpPr>
        <p:cNvPr id="1" name=""/>
        <p:cNvGrpSpPr/>
        <p:nvPr/>
      </p:nvGrpSpPr>
      <p:grpSpPr>
        <a:xfrm>
          <a:off x="0" y="0"/>
          <a:ext cx="0" cy="0"/>
          <a:chOff x="0" y="0"/>
          <a:chExt cx="0" cy="0"/>
        </a:xfrm>
      </p:grpSpPr>
      <p:sp>
        <p:nvSpPr>
          <p:cNvPr name="Freeform 2" id="2"/>
          <p:cNvSpPr/>
          <p:nvPr/>
        </p:nvSpPr>
        <p:spPr>
          <a:xfrm flipH="false" flipV="false" rot="0">
            <a:off x="321809" y="1785553"/>
            <a:ext cx="8822191" cy="6715893"/>
          </a:xfrm>
          <a:custGeom>
            <a:avLst/>
            <a:gdLst/>
            <a:ahLst/>
            <a:cxnLst/>
            <a:rect r="r" b="b" t="t" l="l"/>
            <a:pathLst>
              <a:path h="6715893" w="8822191">
                <a:moveTo>
                  <a:pt x="0" y="0"/>
                </a:moveTo>
                <a:lnTo>
                  <a:pt x="8822191" y="0"/>
                </a:lnTo>
                <a:lnTo>
                  <a:pt x="8822191" y="6715894"/>
                </a:lnTo>
                <a:lnTo>
                  <a:pt x="0" y="6715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662105" y="564529"/>
            <a:ext cx="6755970" cy="3448050"/>
          </a:xfrm>
          <a:prstGeom prst="rect">
            <a:avLst/>
          </a:prstGeom>
        </p:spPr>
        <p:txBody>
          <a:bodyPr anchor="t" rtlCol="false" tIns="0" lIns="0" bIns="0" rIns="0">
            <a:spAutoFit/>
          </a:bodyPr>
          <a:lstStyle/>
          <a:p>
            <a:pPr>
              <a:lnSpc>
                <a:spcPts val="6720"/>
              </a:lnSpc>
            </a:pPr>
            <a:r>
              <a:rPr lang="en-US" sz="5600" spc="-179">
                <a:solidFill>
                  <a:srgbClr val="FFFFFF"/>
                </a:solidFill>
                <a:latin typeface="Poppins"/>
              </a:rPr>
              <a:t>CMM Level 3: Defined</a:t>
            </a:r>
          </a:p>
          <a:p>
            <a:pPr>
              <a:lnSpc>
                <a:spcPts val="6720"/>
              </a:lnSpc>
            </a:pPr>
          </a:p>
          <a:p>
            <a:pPr>
              <a:lnSpc>
                <a:spcPts val="6720"/>
              </a:lnSpc>
            </a:pPr>
          </a:p>
        </p:txBody>
      </p:sp>
      <p:sp>
        <p:nvSpPr>
          <p:cNvPr name="TextBox 4" id="4"/>
          <p:cNvSpPr txBox="true"/>
          <p:nvPr/>
        </p:nvSpPr>
        <p:spPr>
          <a:xfrm rot="0">
            <a:off x="9662105" y="2693119"/>
            <a:ext cx="6755970" cy="7593881"/>
          </a:xfrm>
          <a:prstGeom prst="rect">
            <a:avLst/>
          </a:prstGeom>
        </p:spPr>
        <p:txBody>
          <a:bodyPr anchor="t" rtlCol="false" tIns="0" lIns="0" bIns="0" rIns="0">
            <a:spAutoFit/>
          </a:bodyPr>
          <a:lstStyle/>
          <a:p>
            <a:pPr>
              <a:lnSpc>
                <a:spcPts val="6054"/>
              </a:lnSpc>
            </a:pPr>
            <a:r>
              <a:rPr lang="en-US" sz="3561" spc="-113">
                <a:solidFill>
                  <a:srgbClr val="FFFFFF"/>
                </a:solidFill>
                <a:latin typeface="Poppins"/>
              </a:rPr>
              <a:t>At CMM Level 3, processes are well-defined and standardized. Organizations at this level have a formal process in place and can consistently deliver quality products and services. The focus is on continuous improvement.</a:t>
            </a:r>
          </a:p>
          <a:p>
            <a:pPr>
              <a:lnSpc>
                <a:spcPts val="6054"/>
              </a:lnSpc>
            </a:pPr>
          </a:p>
          <a:p>
            <a:pPr>
              <a:lnSpc>
                <a:spcPts val="605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6C3845-EBFC-4C88-997A-77CC148B799F}"/>
</file>

<file path=customXml/itemProps2.xml><?xml version="1.0" encoding="utf-8"?>
<ds:datastoreItem xmlns:ds="http://schemas.openxmlformats.org/officeDocument/2006/customXml" ds:itemID="{66F5D350-A54F-4BBF-9585-1C6A71D1179C}"/>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DAFvzlOWrIA</dc:identifier>
  <dcterms:modified xsi:type="dcterms:W3CDTF">2011-08-01T06:04:30Z</dcterms:modified>
  <cp:revision>1</cp:revision>
  <dc:title>SE ppt</dc:title>
</cp:coreProperties>
</file>